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Lst>
  <p:sldSz cx="18288000" cy="10287000"/>
  <p:notesSz cx="6858000" cy="9144000"/>
  <p:embeddedFontLst>
    <p:embeddedFont>
      <p:font typeface="Poppins Bold" charset="1" panose="00000800000000000000"/>
      <p:regular r:id="rId18"/>
    </p:embeddedFont>
    <p:embeddedFont>
      <p:font typeface="IBM Plex Sans Condensed Bold" charset="1" panose="020B0806050203000203"/>
      <p:regular r:id="rId19"/>
    </p:embeddedFont>
    <p:embeddedFont>
      <p:font typeface="Poppins Semi-Bold" charset="1" panose="00000700000000000000"/>
      <p:regular r:id="rId20"/>
    </p:embeddedFont>
    <p:embeddedFont>
      <p:font typeface="Montserrat Medium" charset="1" panose="00000600000000000000"/>
      <p:regular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3.png" Type="http://schemas.openxmlformats.org/officeDocument/2006/relationships/image"/><Relationship Id="rId4" Target="../media/image6.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6.png" Type="http://schemas.openxmlformats.org/officeDocument/2006/relationships/image"/><Relationship Id="rId4" Target="../media/image22.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6.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 Id="rId5" Target="../media/image9.png" Type="http://schemas.openxmlformats.org/officeDocument/2006/relationships/image"/><Relationship Id="rId6" Target="../media/image6.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6.png" Type="http://schemas.openxmlformats.org/officeDocument/2006/relationships/image"/><Relationship Id="rId4" Target="../media/image10.png" Type="http://schemas.openxmlformats.org/officeDocument/2006/relationships/image"/><Relationship Id="rId5" Target="../media/image11.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 Id="rId4" Target="../media/image6.png" Type="http://schemas.openxmlformats.org/officeDocument/2006/relationships/image"/><Relationship Id="rId5" Target="../media/image3.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14.png" Type="http://schemas.openxmlformats.org/officeDocument/2006/relationships/image"/><Relationship Id="rId5" Target="../media/image15.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6.png" Type="http://schemas.openxmlformats.org/officeDocument/2006/relationships/image"/><Relationship Id="rId4" Target="../media/image16.png" Type="http://schemas.openxmlformats.org/officeDocument/2006/relationships/image"/><Relationship Id="rId5" Target="../media/image17.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6.png" Type="http://schemas.openxmlformats.org/officeDocument/2006/relationships/image"/><Relationship Id="rId4" Target="../media/image18.png" Type="http://schemas.openxmlformats.org/officeDocument/2006/relationships/image"/><Relationship Id="rId5" Target="../media/image19.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3.png" Type="http://schemas.openxmlformats.org/officeDocument/2006/relationships/image"/><Relationship Id="rId4" Target="../media/image6.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2535077" y="-8170748"/>
            <a:ext cx="17311428" cy="19067199"/>
          </a:xfrm>
          <a:custGeom>
            <a:avLst/>
            <a:gdLst/>
            <a:ahLst/>
            <a:cxnLst/>
            <a:rect r="r" b="b" t="t" l="l"/>
            <a:pathLst>
              <a:path h="19067199" w="17311428">
                <a:moveTo>
                  <a:pt x="0" y="0"/>
                </a:moveTo>
                <a:lnTo>
                  <a:pt x="17311427" y="0"/>
                </a:lnTo>
                <a:lnTo>
                  <a:pt x="17311427" y="19067199"/>
                </a:lnTo>
                <a:lnTo>
                  <a:pt x="0" y="19067199"/>
                </a:lnTo>
                <a:lnTo>
                  <a:pt x="0" y="0"/>
                </a:lnTo>
                <a:close/>
              </a:path>
            </a:pathLst>
          </a:custGeom>
          <a:blipFill>
            <a:blip r:embed="rId2">
              <a:alphaModFix amt="68000"/>
            </a:blip>
            <a:stretch>
              <a:fillRect l="0" t="0" r="0" b="0"/>
            </a:stretch>
          </a:blipFill>
        </p:spPr>
      </p:sp>
      <p:sp>
        <p:nvSpPr>
          <p:cNvPr name="TextBox 3" id="3"/>
          <p:cNvSpPr txBox="true"/>
          <p:nvPr/>
        </p:nvSpPr>
        <p:spPr>
          <a:xfrm rot="0">
            <a:off x="3443817" y="2722707"/>
            <a:ext cx="10641896" cy="1358878"/>
          </a:xfrm>
          <a:prstGeom prst="rect">
            <a:avLst/>
          </a:prstGeom>
        </p:spPr>
        <p:txBody>
          <a:bodyPr anchor="t" rtlCol="false" tIns="0" lIns="0" bIns="0" rIns="0">
            <a:spAutoFit/>
          </a:bodyPr>
          <a:lstStyle/>
          <a:p>
            <a:pPr algn="l">
              <a:lnSpc>
                <a:spcPts val="9556"/>
              </a:lnSpc>
            </a:pPr>
            <a:r>
              <a:rPr lang="en-US" sz="9369" b="true">
                <a:solidFill>
                  <a:srgbClr val="DEE5FF"/>
                </a:solidFill>
                <a:latin typeface="Poppins Bold"/>
                <a:ea typeface="Poppins Bold"/>
                <a:cs typeface="Poppins Bold"/>
                <a:sym typeface="Poppins Bold"/>
              </a:rPr>
              <a:t>AGRI HELP</a:t>
            </a:r>
          </a:p>
        </p:txBody>
      </p:sp>
      <p:sp>
        <p:nvSpPr>
          <p:cNvPr name="Freeform 4" id="4"/>
          <p:cNvSpPr/>
          <p:nvPr/>
        </p:nvSpPr>
        <p:spPr>
          <a:xfrm flipH="false" flipV="false" rot="0">
            <a:off x="9361748" y="1362852"/>
            <a:ext cx="7471791" cy="8229600"/>
          </a:xfrm>
          <a:custGeom>
            <a:avLst/>
            <a:gdLst/>
            <a:ahLst/>
            <a:cxnLst/>
            <a:rect r="r" b="b" t="t" l="l"/>
            <a:pathLst>
              <a:path h="8229600" w="7471791">
                <a:moveTo>
                  <a:pt x="0" y="0"/>
                </a:moveTo>
                <a:lnTo>
                  <a:pt x="7471791" y="0"/>
                </a:lnTo>
                <a:lnTo>
                  <a:pt x="7471791" y="8229600"/>
                </a:lnTo>
                <a:lnTo>
                  <a:pt x="0" y="8229600"/>
                </a:lnTo>
                <a:lnTo>
                  <a:pt x="0" y="0"/>
                </a:lnTo>
                <a:close/>
              </a:path>
            </a:pathLst>
          </a:custGeom>
          <a:blipFill>
            <a:blip r:embed="rId3"/>
            <a:stretch>
              <a:fillRect l="0" t="0" r="0" b="0"/>
            </a:stretch>
          </a:blipFill>
        </p:spPr>
      </p:sp>
      <p:sp>
        <p:nvSpPr>
          <p:cNvPr name="TextBox 5" id="5"/>
          <p:cNvSpPr txBox="true"/>
          <p:nvPr/>
        </p:nvSpPr>
        <p:spPr>
          <a:xfrm rot="0">
            <a:off x="383553" y="7829403"/>
            <a:ext cx="3060263" cy="596178"/>
          </a:xfrm>
          <a:prstGeom prst="rect">
            <a:avLst/>
          </a:prstGeom>
        </p:spPr>
        <p:txBody>
          <a:bodyPr anchor="t" rtlCol="false" tIns="0" lIns="0" bIns="0" rIns="0">
            <a:spAutoFit/>
          </a:bodyPr>
          <a:lstStyle/>
          <a:p>
            <a:pPr algn="ctr">
              <a:lnSpc>
                <a:spcPts val="4939"/>
              </a:lnSpc>
              <a:spcBef>
                <a:spcPct val="0"/>
              </a:spcBef>
            </a:pPr>
            <a:r>
              <a:rPr lang="en-US" b="true" sz="3528" spc="-38">
                <a:solidFill>
                  <a:srgbClr val="DEE5FF"/>
                </a:solidFill>
                <a:latin typeface="IBM Plex Sans Condensed Bold"/>
                <a:ea typeface="IBM Plex Sans Condensed Bold"/>
                <a:cs typeface="IBM Plex Sans Condensed Bold"/>
                <a:sym typeface="IBM Plex Sans Condensed Bold"/>
              </a:rPr>
              <a:t>RAHU SANJAY J</a:t>
            </a:r>
          </a:p>
        </p:txBody>
      </p:sp>
      <p:sp>
        <p:nvSpPr>
          <p:cNvPr name="TextBox 6" id="6"/>
          <p:cNvSpPr txBox="true"/>
          <p:nvPr/>
        </p:nvSpPr>
        <p:spPr>
          <a:xfrm rot="0">
            <a:off x="383553" y="8744672"/>
            <a:ext cx="1906429" cy="513628"/>
          </a:xfrm>
          <a:prstGeom prst="rect">
            <a:avLst/>
          </a:prstGeom>
        </p:spPr>
        <p:txBody>
          <a:bodyPr anchor="t" rtlCol="false" tIns="0" lIns="0" bIns="0" rIns="0">
            <a:spAutoFit/>
          </a:bodyPr>
          <a:lstStyle/>
          <a:p>
            <a:pPr algn="ctr">
              <a:lnSpc>
                <a:spcPts val="4239"/>
              </a:lnSpc>
              <a:spcBef>
                <a:spcPct val="0"/>
              </a:spcBef>
            </a:pPr>
            <a:r>
              <a:rPr lang="en-US" b="true" sz="3028" spc="-33">
                <a:solidFill>
                  <a:srgbClr val="DEE5FF"/>
                </a:solidFill>
                <a:latin typeface="IBM Plex Sans Condensed Bold"/>
                <a:ea typeface="IBM Plex Sans Condensed Bold"/>
                <a:cs typeface="IBM Plex Sans Condensed Bold"/>
                <a:sym typeface="IBM Plex Sans Condensed Bold"/>
              </a:rPr>
              <a:t>SANTHRU P</a:t>
            </a:r>
          </a:p>
        </p:txBody>
      </p:sp>
      <p:sp>
        <p:nvSpPr>
          <p:cNvPr name="TextBox 7" id="7"/>
          <p:cNvSpPr txBox="true"/>
          <p:nvPr/>
        </p:nvSpPr>
        <p:spPr>
          <a:xfrm rot="0">
            <a:off x="3973500" y="7829403"/>
            <a:ext cx="2133243" cy="596178"/>
          </a:xfrm>
          <a:prstGeom prst="rect">
            <a:avLst/>
          </a:prstGeom>
        </p:spPr>
        <p:txBody>
          <a:bodyPr anchor="t" rtlCol="false" tIns="0" lIns="0" bIns="0" rIns="0">
            <a:spAutoFit/>
          </a:bodyPr>
          <a:lstStyle/>
          <a:p>
            <a:pPr algn="ctr">
              <a:lnSpc>
                <a:spcPts val="4939"/>
              </a:lnSpc>
              <a:spcBef>
                <a:spcPct val="0"/>
              </a:spcBef>
            </a:pPr>
            <a:r>
              <a:rPr lang="en-US" b="true" sz="3528" spc="-38">
                <a:solidFill>
                  <a:srgbClr val="DEE5FF"/>
                </a:solidFill>
                <a:latin typeface="IBM Plex Sans Condensed Bold"/>
                <a:ea typeface="IBM Plex Sans Condensed Bold"/>
                <a:cs typeface="IBM Plex Sans Condensed Bold"/>
                <a:sym typeface="IBM Plex Sans Condensed Bold"/>
              </a:rPr>
              <a:t>221701045</a:t>
            </a:r>
          </a:p>
        </p:txBody>
      </p:sp>
      <p:sp>
        <p:nvSpPr>
          <p:cNvPr name="TextBox 8" id="8"/>
          <p:cNvSpPr txBox="true"/>
          <p:nvPr/>
        </p:nvSpPr>
        <p:spPr>
          <a:xfrm rot="0">
            <a:off x="3973500" y="8735147"/>
            <a:ext cx="2133243" cy="596178"/>
          </a:xfrm>
          <a:prstGeom prst="rect">
            <a:avLst/>
          </a:prstGeom>
        </p:spPr>
        <p:txBody>
          <a:bodyPr anchor="t" rtlCol="false" tIns="0" lIns="0" bIns="0" rIns="0">
            <a:spAutoFit/>
          </a:bodyPr>
          <a:lstStyle/>
          <a:p>
            <a:pPr algn="ctr">
              <a:lnSpc>
                <a:spcPts val="4939"/>
              </a:lnSpc>
              <a:spcBef>
                <a:spcPct val="0"/>
              </a:spcBef>
            </a:pPr>
            <a:r>
              <a:rPr lang="en-US" b="true" sz="3528" spc="-38">
                <a:solidFill>
                  <a:srgbClr val="DEE5FF"/>
                </a:solidFill>
                <a:latin typeface="IBM Plex Sans Condensed Bold"/>
                <a:ea typeface="IBM Plex Sans Condensed Bold"/>
                <a:cs typeface="IBM Plex Sans Condensed Bold"/>
                <a:sym typeface="IBM Plex Sans Condensed Bold"/>
              </a:rPr>
              <a:t>221701049</a:t>
            </a:r>
          </a:p>
        </p:txBody>
      </p:sp>
      <p:sp>
        <p:nvSpPr>
          <p:cNvPr name="TextBox 9" id="9"/>
          <p:cNvSpPr txBox="true"/>
          <p:nvPr/>
        </p:nvSpPr>
        <p:spPr>
          <a:xfrm rot="0">
            <a:off x="383553" y="6926735"/>
            <a:ext cx="10641896" cy="588343"/>
          </a:xfrm>
          <a:prstGeom prst="rect">
            <a:avLst/>
          </a:prstGeom>
        </p:spPr>
        <p:txBody>
          <a:bodyPr anchor="t" rtlCol="false" tIns="0" lIns="0" bIns="0" rIns="0">
            <a:spAutoFit/>
          </a:bodyPr>
          <a:lstStyle/>
          <a:p>
            <a:pPr algn="l">
              <a:lnSpc>
                <a:spcPts val="4151"/>
              </a:lnSpc>
            </a:pPr>
            <a:r>
              <a:rPr lang="en-US" sz="4070" b="true">
                <a:solidFill>
                  <a:srgbClr val="DEE5FF"/>
                </a:solidFill>
                <a:latin typeface="Poppins Bold"/>
                <a:ea typeface="Poppins Bold"/>
                <a:cs typeface="Poppins Bold"/>
                <a:sym typeface="Poppins Bold"/>
              </a:rPr>
              <a:t>TEAMATES:</a:t>
            </a:r>
          </a:p>
        </p:txBody>
      </p:sp>
      <p:sp>
        <p:nvSpPr>
          <p:cNvPr name="TextBox 10" id="10"/>
          <p:cNvSpPr txBox="true"/>
          <p:nvPr/>
        </p:nvSpPr>
        <p:spPr>
          <a:xfrm rot="0">
            <a:off x="15660167" y="7130419"/>
            <a:ext cx="1882021" cy="687567"/>
          </a:xfrm>
          <a:prstGeom prst="rect">
            <a:avLst/>
          </a:prstGeom>
        </p:spPr>
        <p:txBody>
          <a:bodyPr anchor="t" rtlCol="false" tIns="0" lIns="0" bIns="0" rIns="0">
            <a:spAutoFit/>
          </a:bodyPr>
          <a:lstStyle/>
          <a:p>
            <a:pPr algn="ctr">
              <a:lnSpc>
                <a:spcPts val="5677"/>
              </a:lnSpc>
              <a:spcBef>
                <a:spcPct val="0"/>
              </a:spcBef>
            </a:pPr>
            <a:r>
              <a:rPr lang="en-US" b="true" sz="4055" spc="-44">
                <a:solidFill>
                  <a:srgbClr val="DEE5FF"/>
                </a:solidFill>
                <a:latin typeface="IBM Plex Sans Condensed Bold"/>
                <a:ea typeface="IBM Plex Sans Condensed Bold"/>
                <a:cs typeface="IBM Plex Sans Condensed Bold"/>
                <a:sym typeface="IBM Plex Sans Condensed Bold"/>
              </a:rPr>
              <a:t>MENTOR</a:t>
            </a:r>
          </a:p>
        </p:txBody>
      </p:sp>
      <p:sp>
        <p:nvSpPr>
          <p:cNvPr name="TextBox 11" id="11"/>
          <p:cNvSpPr txBox="true"/>
          <p:nvPr/>
        </p:nvSpPr>
        <p:spPr>
          <a:xfrm rot="0">
            <a:off x="13589908" y="7829403"/>
            <a:ext cx="4140518" cy="596178"/>
          </a:xfrm>
          <a:prstGeom prst="rect">
            <a:avLst/>
          </a:prstGeom>
        </p:spPr>
        <p:txBody>
          <a:bodyPr anchor="t" rtlCol="false" tIns="0" lIns="0" bIns="0" rIns="0">
            <a:spAutoFit/>
          </a:bodyPr>
          <a:lstStyle/>
          <a:p>
            <a:pPr algn="ctr">
              <a:lnSpc>
                <a:spcPts val="4939"/>
              </a:lnSpc>
              <a:spcBef>
                <a:spcPct val="0"/>
              </a:spcBef>
            </a:pPr>
            <a:r>
              <a:rPr lang="en-US" b="true" sz="3528" spc="-38">
                <a:solidFill>
                  <a:srgbClr val="DEE5FF"/>
                </a:solidFill>
                <a:latin typeface="IBM Plex Sans Condensed Bold"/>
                <a:ea typeface="IBM Plex Sans Condensed Bold"/>
                <a:cs typeface="IBM Plex Sans Condensed Bold"/>
                <a:sym typeface="IBM Plex Sans Condensed Bold"/>
              </a:rPr>
              <a:t>MR. PRADEEP KUMAR</a:t>
            </a:r>
          </a:p>
        </p:txBody>
      </p:sp>
      <p:sp>
        <p:nvSpPr>
          <p:cNvPr name="TextBox 12" id="12"/>
          <p:cNvSpPr txBox="true"/>
          <p:nvPr/>
        </p:nvSpPr>
        <p:spPr>
          <a:xfrm rot="0">
            <a:off x="13352676" y="8470396"/>
            <a:ext cx="4614982" cy="596178"/>
          </a:xfrm>
          <a:prstGeom prst="rect">
            <a:avLst/>
          </a:prstGeom>
        </p:spPr>
        <p:txBody>
          <a:bodyPr anchor="t" rtlCol="false" tIns="0" lIns="0" bIns="0" rIns="0">
            <a:spAutoFit/>
          </a:bodyPr>
          <a:lstStyle/>
          <a:p>
            <a:pPr algn="ctr">
              <a:lnSpc>
                <a:spcPts val="4939"/>
              </a:lnSpc>
              <a:spcBef>
                <a:spcPct val="0"/>
              </a:spcBef>
            </a:pPr>
            <a:r>
              <a:rPr lang="en-US" b="true" sz="3528" spc="-38">
                <a:solidFill>
                  <a:srgbClr val="DEE5FF"/>
                </a:solidFill>
                <a:latin typeface="IBM Plex Sans Condensed Bold"/>
                <a:ea typeface="IBM Plex Sans Condensed Bold"/>
                <a:cs typeface="IBM Plex Sans Condensed Bold"/>
                <a:sym typeface="IBM Plex Sans Condensed Bold"/>
              </a:rPr>
              <a:t>ASSISTANT PROFESSOR</a:t>
            </a:r>
          </a:p>
        </p:txBody>
      </p:sp>
      <p:sp>
        <p:nvSpPr>
          <p:cNvPr name="TextBox 13" id="13"/>
          <p:cNvSpPr txBox="true"/>
          <p:nvPr/>
        </p:nvSpPr>
        <p:spPr>
          <a:xfrm rot="0">
            <a:off x="15269880" y="9191625"/>
            <a:ext cx="780574" cy="596178"/>
          </a:xfrm>
          <a:prstGeom prst="rect">
            <a:avLst/>
          </a:prstGeom>
        </p:spPr>
        <p:txBody>
          <a:bodyPr anchor="t" rtlCol="false" tIns="0" lIns="0" bIns="0" rIns="0">
            <a:spAutoFit/>
          </a:bodyPr>
          <a:lstStyle/>
          <a:p>
            <a:pPr algn="ctr">
              <a:lnSpc>
                <a:spcPts val="4939"/>
              </a:lnSpc>
              <a:spcBef>
                <a:spcPct val="0"/>
              </a:spcBef>
            </a:pPr>
            <a:r>
              <a:rPr lang="en-US" b="true" sz="3528" spc="-38">
                <a:solidFill>
                  <a:srgbClr val="DEE5FF"/>
                </a:solidFill>
                <a:latin typeface="IBM Plex Sans Condensed Bold"/>
                <a:ea typeface="IBM Plex Sans Condensed Bold"/>
                <a:cs typeface="IBM Plex Sans Condensed Bold"/>
                <a:sym typeface="IBM Plex Sans Condensed Bold"/>
              </a:rPr>
              <a:t>CSD</a:t>
            </a:r>
          </a:p>
        </p:txBody>
      </p:sp>
      <p:sp>
        <p:nvSpPr>
          <p:cNvPr name="TextBox 14" id="14"/>
          <p:cNvSpPr txBox="true"/>
          <p:nvPr/>
        </p:nvSpPr>
        <p:spPr>
          <a:xfrm rot="0">
            <a:off x="4227447" y="4253407"/>
            <a:ext cx="13314741" cy="1358878"/>
          </a:xfrm>
          <a:prstGeom prst="rect">
            <a:avLst/>
          </a:prstGeom>
        </p:spPr>
        <p:txBody>
          <a:bodyPr anchor="t" rtlCol="false" tIns="0" lIns="0" bIns="0" rIns="0">
            <a:spAutoFit/>
          </a:bodyPr>
          <a:lstStyle/>
          <a:p>
            <a:pPr algn="l">
              <a:lnSpc>
                <a:spcPts val="9556"/>
              </a:lnSpc>
            </a:pPr>
            <a:r>
              <a:rPr lang="en-US" sz="9369" b="true">
                <a:solidFill>
                  <a:srgbClr val="DEE5FF"/>
                </a:solidFill>
                <a:latin typeface="Poppins Bold"/>
                <a:ea typeface="Poppins Bold"/>
                <a:cs typeface="Poppins Bold"/>
                <a:sym typeface="Poppins Bold"/>
              </a:rPr>
              <a:t>Connecting Farmers</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3214114" y="2749229"/>
            <a:ext cx="11112622" cy="6959279"/>
          </a:xfrm>
          <a:custGeom>
            <a:avLst/>
            <a:gdLst/>
            <a:ahLst/>
            <a:cxnLst/>
            <a:rect r="r" b="b" t="t" l="l"/>
            <a:pathLst>
              <a:path h="6959279" w="11112622">
                <a:moveTo>
                  <a:pt x="0" y="0"/>
                </a:moveTo>
                <a:lnTo>
                  <a:pt x="11112622" y="0"/>
                </a:lnTo>
                <a:lnTo>
                  <a:pt x="11112622" y="6959280"/>
                </a:lnTo>
                <a:lnTo>
                  <a:pt x="0" y="6959280"/>
                </a:lnTo>
                <a:lnTo>
                  <a:pt x="0" y="0"/>
                </a:lnTo>
                <a:close/>
              </a:path>
            </a:pathLst>
          </a:custGeom>
          <a:blipFill>
            <a:blip r:embed="rId2"/>
            <a:stretch>
              <a:fillRect l="-18887" t="0" r="-18887" b="0"/>
            </a:stretch>
          </a:blipFill>
        </p:spPr>
      </p:sp>
      <p:sp>
        <p:nvSpPr>
          <p:cNvPr name="Freeform 3" id="3"/>
          <p:cNvSpPr/>
          <p:nvPr/>
        </p:nvSpPr>
        <p:spPr>
          <a:xfrm flipH="true" flipV="true" rot="-6759867">
            <a:off x="-8608922" y="629676"/>
            <a:ext cx="21100402" cy="13214127"/>
          </a:xfrm>
          <a:custGeom>
            <a:avLst/>
            <a:gdLst/>
            <a:ahLst/>
            <a:cxnLst/>
            <a:rect r="r" b="b" t="t" l="l"/>
            <a:pathLst>
              <a:path h="13214127" w="21100402">
                <a:moveTo>
                  <a:pt x="21100402" y="13214127"/>
                </a:moveTo>
                <a:lnTo>
                  <a:pt x="0" y="13214127"/>
                </a:lnTo>
                <a:lnTo>
                  <a:pt x="0" y="0"/>
                </a:lnTo>
                <a:lnTo>
                  <a:pt x="21100402" y="0"/>
                </a:lnTo>
                <a:lnTo>
                  <a:pt x="21100402" y="13214127"/>
                </a:lnTo>
                <a:close/>
              </a:path>
            </a:pathLst>
          </a:custGeom>
          <a:blipFill>
            <a:blip r:embed="rId3"/>
            <a:stretch>
              <a:fillRect l="0" t="0" r="0" b="0"/>
            </a:stretch>
          </a:blipFill>
        </p:spPr>
      </p:sp>
      <p:sp>
        <p:nvSpPr>
          <p:cNvPr name="Freeform 4" id="4"/>
          <p:cNvSpPr/>
          <p:nvPr/>
        </p:nvSpPr>
        <p:spPr>
          <a:xfrm flipH="false" flipV="false" rot="-9205315">
            <a:off x="10308261" y="-3086100"/>
            <a:ext cx="9212239" cy="8229600"/>
          </a:xfrm>
          <a:custGeom>
            <a:avLst/>
            <a:gdLst/>
            <a:ahLst/>
            <a:cxnLst/>
            <a:rect r="r" b="b" t="t" l="l"/>
            <a:pathLst>
              <a:path h="8229600" w="9212239">
                <a:moveTo>
                  <a:pt x="0" y="0"/>
                </a:moveTo>
                <a:lnTo>
                  <a:pt x="9212239" y="0"/>
                </a:lnTo>
                <a:lnTo>
                  <a:pt x="9212239" y="8229600"/>
                </a:lnTo>
                <a:lnTo>
                  <a:pt x="0" y="8229600"/>
                </a:lnTo>
                <a:lnTo>
                  <a:pt x="0" y="0"/>
                </a:lnTo>
                <a:close/>
              </a:path>
            </a:pathLst>
          </a:custGeom>
          <a:blipFill>
            <a:blip r:embed="rId4"/>
            <a:stretch>
              <a:fillRect l="0" t="0" r="0" b="0"/>
            </a:stretch>
          </a:blipFill>
        </p:spPr>
      </p:sp>
      <p:sp>
        <p:nvSpPr>
          <p:cNvPr name="TextBox 5" id="5"/>
          <p:cNvSpPr txBox="true"/>
          <p:nvPr/>
        </p:nvSpPr>
        <p:spPr>
          <a:xfrm rot="0">
            <a:off x="1028700" y="1538484"/>
            <a:ext cx="7456202" cy="957573"/>
          </a:xfrm>
          <a:prstGeom prst="rect">
            <a:avLst/>
          </a:prstGeom>
        </p:spPr>
        <p:txBody>
          <a:bodyPr anchor="t" rtlCol="false" tIns="0" lIns="0" bIns="0" rIns="0">
            <a:spAutoFit/>
          </a:bodyPr>
          <a:lstStyle/>
          <a:p>
            <a:pPr algn="l">
              <a:lnSpc>
                <a:spcPts val="7195"/>
              </a:lnSpc>
            </a:pPr>
            <a:r>
              <a:rPr lang="en-US" sz="5898" b="true">
                <a:solidFill>
                  <a:srgbClr val="FFFFFF"/>
                </a:solidFill>
                <a:latin typeface="Poppins Semi-Bold"/>
                <a:ea typeface="Poppins Semi-Bold"/>
                <a:cs typeface="Poppins Semi-Bold"/>
                <a:sym typeface="Poppins Semi-Bold"/>
              </a:rPr>
              <a:t>Expected output:</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true" flipV="true" rot="0">
            <a:off x="526694" y="-2653707"/>
            <a:ext cx="21100402" cy="13214127"/>
          </a:xfrm>
          <a:custGeom>
            <a:avLst/>
            <a:gdLst/>
            <a:ahLst/>
            <a:cxnLst/>
            <a:rect r="r" b="b" t="t" l="l"/>
            <a:pathLst>
              <a:path h="13214127" w="21100402">
                <a:moveTo>
                  <a:pt x="21100402" y="13214127"/>
                </a:moveTo>
                <a:lnTo>
                  <a:pt x="0" y="13214127"/>
                </a:lnTo>
                <a:lnTo>
                  <a:pt x="0" y="0"/>
                </a:lnTo>
                <a:lnTo>
                  <a:pt x="21100402" y="0"/>
                </a:lnTo>
                <a:lnTo>
                  <a:pt x="21100402" y="13214127"/>
                </a:lnTo>
                <a:close/>
              </a:path>
            </a:pathLst>
          </a:custGeom>
          <a:blipFill>
            <a:blip r:embed="rId2"/>
            <a:stretch>
              <a:fillRect l="0" t="0" r="0" b="0"/>
            </a:stretch>
          </a:blipFill>
        </p:spPr>
      </p:sp>
      <p:sp>
        <p:nvSpPr>
          <p:cNvPr name="Freeform 3" id="3"/>
          <p:cNvSpPr/>
          <p:nvPr/>
        </p:nvSpPr>
        <p:spPr>
          <a:xfrm flipH="true" flipV="true" rot="-6759867">
            <a:off x="-8608922" y="629676"/>
            <a:ext cx="21100402" cy="13214127"/>
          </a:xfrm>
          <a:custGeom>
            <a:avLst/>
            <a:gdLst/>
            <a:ahLst/>
            <a:cxnLst/>
            <a:rect r="r" b="b" t="t" l="l"/>
            <a:pathLst>
              <a:path h="13214127" w="21100402">
                <a:moveTo>
                  <a:pt x="21100402" y="13214127"/>
                </a:moveTo>
                <a:lnTo>
                  <a:pt x="0" y="13214127"/>
                </a:lnTo>
                <a:lnTo>
                  <a:pt x="0" y="0"/>
                </a:lnTo>
                <a:lnTo>
                  <a:pt x="21100402" y="0"/>
                </a:lnTo>
                <a:lnTo>
                  <a:pt x="21100402" y="13214127"/>
                </a:lnTo>
                <a:close/>
              </a:path>
            </a:pathLst>
          </a:custGeom>
          <a:blipFill>
            <a:blip r:embed="rId2"/>
            <a:stretch>
              <a:fillRect l="0" t="0" r="0" b="0"/>
            </a:stretch>
          </a:blipFill>
        </p:spPr>
      </p:sp>
      <p:sp>
        <p:nvSpPr>
          <p:cNvPr name="Freeform 4" id="4"/>
          <p:cNvSpPr/>
          <p:nvPr/>
        </p:nvSpPr>
        <p:spPr>
          <a:xfrm flipH="false" flipV="false" rot="-9205315">
            <a:off x="10308261" y="-3086100"/>
            <a:ext cx="9212239" cy="8229600"/>
          </a:xfrm>
          <a:custGeom>
            <a:avLst/>
            <a:gdLst/>
            <a:ahLst/>
            <a:cxnLst/>
            <a:rect r="r" b="b" t="t" l="l"/>
            <a:pathLst>
              <a:path h="8229600" w="9212239">
                <a:moveTo>
                  <a:pt x="0" y="0"/>
                </a:moveTo>
                <a:lnTo>
                  <a:pt x="9212239" y="0"/>
                </a:lnTo>
                <a:lnTo>
                  <a:pt x="9212239" y="8229600"/>
                </a:lnTo>
                <a:lnTo>
                  <a:pt x="0" y="8229600"/>
                </a:lnTo>
                <a:lnTo>
                  <a:pt x="0" y="0"/>
                </a:lnTo>
                <a:close/>
              </a:path>
            </a:pathLst>
          </a:custGeom>
          <a:blipFill>
            <a:blip r:embed="rId3"/>
            <a:stretch>
              <a:fillRect l="0" t="0" r="0" b="0"/>
            </a:stretch>
          </a:blipFill>
        </p:spPr>
      </p:sp>
      <p:sp>
        <p:nvSpPr>
          <p:cNvPr name="Freeform 5" id="5"/>
          <p:cNvSpPr/>
          <p:nvPr/>
        </p:nvSpPr>
        <p:spPr>
          <a:xfrm flipH="false" flipV="false" rot="0">
            <a:off x="1941279" y="3106086"/>
            <a:ext cx="14675378" cy="6384291"/>
          </a:xfrm>
          <a:custGeom>
            <a:avLst/>
            <a:gdLst/>
            <a:ahLst/>
            <a:cxnLst/>
            <a:rect r="r" b="b" t="t" l="l"/>
            <a:pathLst>
              <a:path h="6384291" w="14675378">
                <a:moveTo>
                  <a:pt x="0" y="0"/>
                </a:moveTo>
                <a:lnTo>
                  <a:pt x="14675378" y="0"/>
                </a:lnTo>
                <a:lnTo>
                  <a:pt x="14675378" y="6384291"/>
                </a:lnTo>
                <a:lnTo>
                  <a:pt x="0" y="6384291"/>
                </a:lnTo>
                <a:lnTo>
                  <a:pt x="0" y="0"/>
                </a:lnTo>
                <a:close/>
              </a:path>
            </a:pathLst>
          </a:custGeom>
          <a:blipFill>
            <a:blip r:embed="rId4"/>
            <a:stretch>
              <a:fillRect l="0" t="0" r="0" b="0"/>
            </a:stretch>
          </a:blipFill>
        </p:spPr>
      </p:sp>
      <p:sp>
        <p:nvSpPr>
          <p:cNvPr name="TextBox 6" id="6"/>
          <p:cNvSpPr txBox="true"/>
          <p:nvPr/>
        </p:nvSpPr>
        <p:spPr>
          <a:xfrm rot="0">
            <a:off x="1028700" y="1538484"/>
            <a:ext cx="7456202" cy="957573"/>
          </a:xfrm>
          <a:prstGeom prst="rect">
            <a:avLst/>
          </a:prstGeom>
        </p:spPr>
        <p:txBody>
          <a:bodyPr anchor="t" rtlCol="false" tIns="0" lIns="0" bIns="0" rIns="0">
            <a:spAutoFit/>
          </a:bodyPr>
          <a:lstStyle/>
          <a:p>
            <a:pPr algn="l">
              <a:lnSpc>
                <a:spcPts val="7195"/>
              </a:lnSpc>
            </a:pPr>
            <a:r>
              <a:rPr lang="en-US" sz="5898" b="true">
                <a:solidFill>
                  <a:srgbClr val="FFFFFF"/>
                </a:solidFill>
                <a:latin typeface="Poppins Semi-Bold"/>
                <a:ea typeface="Poppins Semi-Bold"/>
                <a:cs typeface="Poppins Semi-Bold"/>
                <a:sym typeface="Poppins Semi-Bold"/>
              </a:rPr>
              <a:t>Expected output:</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2535077" y="-8170748"/>
            <a:ext cx="17311428" cy="19067199"/>
          </a:xfrm>
          <a:custGeom>
            <a:avLst/>
            <a:gdLst/>
            <a:ahLst/>
            <a:cxnLst/>
            <a:rect r="r" b="b" t="t" l="l"/>
            <a:pathLst>
              <a:path h="19067199" w="17311428">
                <a:moveTo>
                  <a:pt x="0" y="0"/>
                </a:moveTo>
                <a:lnTo>
                  <a:pt x="17311427" y="0"/>
                </a:lnTo>
                <a:lnTo>
                  <a:pt x="17311427" y="19067199"/>
                </a:lnTo>
                <a:lnTo>
                  <a:pt x="0" y="19067199"/>
                </a:lnTo>
                <a:lnTo>
                  <a:pt x="0" y="0"/>
                </a:lnTo>
                <a:close/>
              </a:path>
            </a:pathLst>
          </a:custGeom>
          <a:blipFill>
            <a:blip r:embed="rId2"/>
            <a:stretch>
              <a:fillRect l="0" t="0" r="0" b="0"/>
            </a:stretch>
          </a:blipFill>
        </p:spPr>
      </p:sp>
      <p:sp>
        <p:nvSpPr>
          <p:cNvPr name="TextBox 3" id="3"/>
          <p:cNvSpPr txBox="true"/>
          <p:nvPr/>
        </p:nvSpPr>
        <p:spPr>
          <a:xfrm rot="0">
            <a:off x="5099762" y="4497398"/>
            <a:ext cx="10641896" cy="1358878"/>
          </a:xfrm>
          <a:prstGeom prst="rect">
            <a:avLst/>
          </a:prstGeom>
        </p:spPr>
        <p:txBody>
          <a:bodyPr anchor="t" rtlCol="false" tIns="0" lIns="0" bIns="0" rIns="0">
            <a:spAutoFit/>
          </a:bodyPr>
          <a:lstStyle/>
          <a:p>
            <a:pPr algn="l">
              <a:lnSpc>
                <a:spcPts val="9556"/>
              </a:lnSpc>
            </a:pPr>
            <a:r>
              <a:rPr lang="en-US" sz="9369" b="true">
                <a:solidFill>
                  <a:srgbClr val="DEE5FF"/>
                </a:solidFill>
                <a:latin typeface="Poppins Bold"/>
                <a:ea typeface="Poppins Bold"/>
                <a:cs typeface="Poppins Bold"/>
                <a:sym typeface="Poppins Bold"/>
              </a:rPr>
              <a:t>THANK YOU</a:t>
            </a:r>
          </a:p>
        </p:txBody>
      </p:sp>
      <p:sp>
        <p:nvSpPr>
          <p:cNvPr name="Freeform 4" id="4"/>
          <p:cNvSpPr/>
          <p:nvPr/>
        </p:nvSpPr>
        <p:spPr>
          <a:xfrm flipH="false" flipV="false" rot="0">
            <a:off x="9361748" y="1362852"/>
            <a:ext cx="7471791" cy="8229600"/>
          </a:xfrm>
          <a:custGeom>
            <a:avLst/>
            <a:gdLst/>
            <a:ahLst/>
            <a:cxnLst/>
            <a:rect r="r" b="b" t="t" l="l"/>
            <a:pathLst>
              <a:path h="8229600" w="7471791">
                <a:moveTo>
                  <a:pt x="0" y="0"/>
                </a:moveTo>
                <a:lnTo>
                  <a:pt x="7471791" y="0"/>
                </a:lnTo>
                <a:lnTo>
                  <a:pt x="7471791" y="8229600"/>
                </a:lnTo>
                <a:lnTo>
                  <a:pt x="0" y="8229600"/>
                </a:lnTo>
                <a:lnTo>
                  <a:pt x="0" y="0"/>
                </a:lnTo>
                <a:close/>
              </a:path>
            </a:pathLst>
          </a:custGeom>
          <a:blipFill>
            <a:blip r:embed="rId3"/>
            <a:stretch>
              <a:fillRect l="0" t="0" r="0" b="0"/>
            </a:stretch>
          </a:blipFill>
        </p:spPr>
      </p:sp>
      <p:sp>
        <p:nvSpPr>
          <p:cNvPr name="Freeform 5" id="5"/>
          <p:cNvSpPr/>
          <p:nvPr/>
        </p:nvSpPr>
        <p:spPr>
          <a:xfrm flipH="false" flipV="false" rot="0">
            <a:off x="7144301" y="5477652"/>
            <a:ext cx="3276410" cy="4114800"/>
          </a:xfrm>
          <a:custGeom>
            <a:avLst/>
            <a:gdLst/>
            <a:ahLst/>
            <a:cxnLst/>
            <a:rect r="r" b="b" t="t" l="l"/>
            <a:pathLst>
              <a:path h="4114800" w="3276410">
                <a:moveTo>
                  <a:pt x="0" y="0"/>
                </a:moveTo>
                <a:lnTo>
                  <a:pt x="3276409" y="0"/>
                </a:lnTo>
                <a:lnTo>
                  <a:pt x="3276409"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true" flipV="true" rot="0">
            <a:off x="2717021" y="-2013837"/>
            <a:ext cx="21100402" cy="13214127"/>
          </a:xfrm>
          <a:custGeom>
            <a:avLst/>
            <a:gdLst/>
            <a:ahLst/>
            <a:cxnLst/>
            <a:rect r="r" b="b" t="t" l="l"/>
            <a:pathLst>
              <a:path h="13214127" w="21100402">
                <a:moveTo>
                  <a:pt x="21100402" y="13214127"/>
                </a:moveTo>
                <a:lnTo>
                  <a:pt x="0" y="13214127"/>
                </a:lnTo>
                <a:lnTo>
                  <a:pt x="0" y="0"/>
                </a:lnTo>
                <a:lnTo>
                  <a:pt x="21100402" y="0"/>
                </a:lnTo>
                <a:lnTo>
                  <a:pt x="21100402" y="13214127"/>
                </a:lnTo>
                <a:close/>
              </a:path>
            </a:pathLst>
          </a:custGeom>
          <a:blipFill>
            <a:blip r:embed="rId2"/>
            <a:stretch>
              <a:fillRect l="0" t="0" r="0" b="0"/>
            </a:stretch>
          </a:blipFill>
        </p:spPr>
      </p:sp>
      <p:sp>
        <p:nvSpPr>
          <p:cNvPr name="Freeform 3" id="3"/>
          <p:cNvSpPr/>
          <p:nvPr/>
        </p:nvSpPr>
        <p:spPr>
          <a:xfrm flipH="true" flipV="true" rot="-6759867">
            <a:off x="-8608922" y="629676"/>
            <a:ext cx="21100402" cy="13214127"/>
          </a:xfrm>
          <a:custGeom>
            <a:avLst/>
            <a:gdLst/>
            <a:ahLst/>
            <a:cxnLst/>
            <a:rect r="r" b="b" t="t" l="l"/>
            <a:pathLst>
              <a:path h="13214127" w="21100402">
                <a:moveTo>
                  <a:pt x="21100402" y="13214127"/>
                </a:moveTo>
                <a:lnTo>
                  <a:pt x="0" y="13214127"/>
                </a:lnTo>
                <a:lnTo>
                  <a:pt x="0" y="0"/>
                </a:lnTo>
                <a:lnTo>
                  <a:pt x="21100402" y="0"/>
                </a:lnTo>
                <a:lnTo>
                  <a:pt x="21100402" y="13214127"/>
                </a:lnTo>
                <a:close/>
              </a:path>
            </a:pathLst>
          </a:custGeom>
          <a:blipFill>
            <a:blip r:embed="rId2"/>
            <a:stretch>
              <a:fillRect l="0" t="0" r="0" b="0"/>
            </a:stretch>
          </a:blipFill>
        </p:spPr>
      </p:sp>
      <p:sp>
        <p:nvSpPr>
          <p:cNvPr name="Freeform 4" id="4"/>
          <p:cNvSpPr/>
          <p:nvPr/>
        </p:nvSpPr>
        <p:spPr>
          <a:xfrm flipH="false" flipV="false" rot="0">
            <a:off x="13553721" y="2407018"/>
            <a:ext cx="4734279" cy="5602697"/>
          </a:xfrm>
          <a:custGeom>
            <a:avLst/>
            <a:gdLst/>
            <a:ahLst/>
            <a:cxnLst/>
            <a:rect r="r" b="b" t="t" l="l"/>
            <a:pathLst>
              <a:path h="5602697" w="4734279">
                <a:moveTo>
                  <a:pt x="0" y="0"/>
                </a:moveTo>
                <a:lnTo>
                  <a:pt x="4734279" y="0"/>
                </a:lnTo>
                <a:lnTo>
                  <a:pt x="4734279" y="5602698"/>
                </a:lnTo>
                <a:lnTo>
                  <a:pt x="0" y="560269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9205315">
            <a:off x="10308261" y="-3086100"/>
            <a:ext cx="9212239" cy="8229600"/>
          </a:xfrm>
          <a:custGeom>
            <a:avLst/>
            <a:gdLst/>
            <a:ahLst/>
            <a:cxnLst/>
            <a:rect r="r" b="b" t="t" l="l"/>
            <a:pathLst>
              <a:path h="8229600" w="9212239">
                <a:moveTo>
                  <a:pt x="0" y="0"/>
                </a:moveTo>
                <a:lnTo>
                  <a:pt x="9212239" y="0"/>
                </a:lnTo>
                <a:lnTo>
                  <a:pt x="9212239" y="8229600"/>
                </a:lnTo>
                <a:lnTo>
                  <a:pt x="0" y="8229600"/>
                </a:lnTo>
                <a:lnTo>
                  <a:pt x="0" y="0"/>
                </a:lnTo>
                <a:close/>
              </a:path>
            </a:pathLst>
          </a:custGeom>
          <a:blipFill>
            <a:blip r:embed="rId5"/>
            <a:stretch>
              <a:fillRect l="0" t="0" r="0" b="0"/>
            </a:stretch>
          </a:blipFill>
        </p:spPr>
      </p:sp>
      <p:sp>
        <p:nvSpPr>
          <p:cNvPr name="TextBox 6" id="6"/>
          <p:cNvSpPr txBox="true"/>
          <p:nvPr/>
        </p:nvSpPr>
        <p:spPr>
          <a:xfrm rot="0">
            <a:off x="1269434" y="1567248"/>
            <a:ext cx="7874566" cy="1007561"/>
          </a:xfrm>
          <a:prstGeom prst="rect">
            <a:avLst/>
          </a:prstGeom>
        </p:spPr>
        <p:txBody>
          <a:bodyPr anchor="t" rtlCol="false" tIns="0" lIns="0" bIns="0" rIns="0">
            <a:spAutoFit/>
          </a:bodyPr>
          <a:lstStyle/>
          <a:p>
            <a:pPr algn="l">
              <a:lnSpc>
                <a:spcPts val="7599"/>
              </a:lnSpc>
            </a:pPr>
            <a:r>
              <a:rPr lang="en-US" sz="6229" b="true">
                <a:solidFill>
                  <a:srgbClr val="FFFFFF"/>
                </a:solidFill>
                <a:latin typeface="Poppins Semi-Bold"/>
                <a:ea typeface="Poppins Semi-Bold"/>
                <a:cs typeface="Poppins Semi-Bold"/>
                <a:sym typeface="Poppins Semi-Bold"/>
              </a:rPr>
              <a:t>ABSTRACT</a:t>
            </a:r>
          </a:p>
        </p:txBody>
      </p:sp>
      <p:sp>
        <p:nvSpPr>
          <p:cNvPr name="TextBox 7" id="7"/>
          <p:cNvSpPr txBox="true"/>
          <p:nvPr/>
        </p:nvSpPr>
        <p:spPr>
          <a:xfrm rot="0">
            <a:off x="231635" y="3332400"/>
            <a:ext cx="12810572" cy="5310317"/>
          </a:xfrm>
          <a:prstGeom prst="rect">
            <a:avLst/>
          </a:prstGeom>
        </p:spPr>
        <p:txBody>
          <a:bodyPr anchor="t" rtlCol="false" tIns="0" lIns="0" bIns="0" rIns="0">
            <a:spAutoFit/>
          </a:bodyPr>
          <a:lstStyle/>
          <a:p>
            <a:pPr algn="just">
              <a:lnSpc>
                <a:spcPts val="6030"/>
              </a:lnSpc>
            </a:pPr>
            <a:r>
              <a:rPr lang="en-US" b="true" sz="4307" spc="249">
                <a:solidFill>
                  <a:srgbClr val="FFFFFF"/>
                </a:solidFill>
                <a:latin typeface="IBM Plex Sans Condensed Bold"/>
                <a:ea typeface="IBM Plex Sans Condensed Bold"/>
                <a:cs typeface="IBM Plex Sans Condensed Bold"/>
                <a:sym typeface="IBM Plex Sans Condensed Bold"/>
              </a:rPr>
              <a:t>          This app helps small-scale farmers connect directly with local markets, check daily product prices using voice search and pictures, and manage their supply chain by tracking product weight. It enables farmers to keep more of their earnings and create a more efficient, profitable marketplace.</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5801540">
            <a:off x="11321701" y="-3308486"/>
            <a:ext cx="7471791" cy="8229600"/>
          </a:xfrm>
          <a:custGeom>
            <a:avLst/>
            <a:gdLst/>
            <a:ahLst/>
            <a:cxnLst/>
            <a:rect r="r" b="b" t="t" l="l"/>
            <a:pathLst>
              <a:path h="8229600" w="7471791">
                <a:moveTo>
                  <a:pt x="0" y="0"/>
                </a:moveTo>
                <a:lnTo>
                  <a:pt x="7471791" y="0"/>
                </a:lnTo>
                <a:lnTo>
                  <a:pt x="7471791" y="8229600"/>
                </a:lnTo>
                <a:lnTo>
                  <a:pt x="0" y="8229600"/>
                </a:lnTo>
                <a:lnTo>
                  <a:pt x="0" y="0"/>
                </a:lnTo>
                <a:close/>
              </a:path>
            </a:pathLst>
          </a:custGeom>
          <a:blipFill>
            <a:blip r:embed="rId2"/>
            <a:stretch>
              <a:fillRect l="0" t="0" r="0" b="0"/>
            </a:stretch>
          </a:blipFill>
        </p:spPr>
      </p:sp>
      <p:sp>
        <p:nvSpPr>
          <p:cNvPr name="Freeform 3" id="3"/>
          <p:cNvSpPr/>
          <p:nvPr/>
        </p:nvSpPr>
        <p:spPr>
          <a:xfrm flipH="false" flipV="false" rot="0">
            <a:off x="6978034" y="3243834"/>
            <a:ext cx="4950135" cy="4114800"/>
          </a:xfrm>
          <a:custGeom>
            <a:avLst/>
            <a:gdLst/>
            <a:ahLst/>
            <a:cxnLst/>
            <a:rect r="r" b="b" t="t" l="l"/>
            <a:pathLst>
              <a:path h="4114800" w="4950135">
                <a:moveTo>
                  <a:pt x="0" y="0"/>
                </a:moveTo>
                <a:lnTo>
                  <a:pt x="4950135" y="0"/>
                </a:lnTo>
                <a:lnTo>
                  <a:pt x="4950135" y="4114800"/>
                </a:lnTo>
                <a:lnTo>
                  <a:pt x="0" y="4114800"/>
                </a:lnTo>
                <a:lnTo>
                  <a:pt x="0" y="0"/>
                </a:lnTo>
                <a:close/>
              </a:path>
            </a:pathLst>
          </a:custGeom>
          <a:blipFill>
            <a:blip r:embed="rId3">
              <a:alphaModFix amt="31000"/>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5237530">
            <a:off x="12929877" y="1604417"/>
            <a:ext cx="7471791" cy="8229600"/>
          </a:xfrm>
          <a:custGeom>
            <a:avLst/>
            <a:gdLst/>
            <a:ahLst/>
            <a:cxnLst/>
            <a:rect r="r" b="b" t="t" l="l"/>
            <a:pathLst>
              <a:path h="8229600" w="7471791">
                <a:moveTo>
                  <a:pt x="0" y="0"/>
                </a:moveTo>
                <a:lnTo>
                  <a:pt x="7471791" y="0"/>
                </a:lnTo>
                <a:lnTo>
                  <a:pt x="7471791" y="8229600"/>
                </a:lnTo>
                <a:lnTo>
                  <a:pt x="0" y="8229600"/>
                </a:lnTo>
                <a:lnTo>
                  <a:pt x="0" y="0"/>
                </a:lnTo>
                <a:close/>
              </a:path>
            </a:pathLst>
          </a:custGeom>
          <a:blipFill>
            <a:blip r:embed="rId2"/>
            <a:stretch>
              <a:fillRect l="0" t="0" r="0" b="0"/>
            </a:stretch>
          </a:blipFill>
        </p:spPr>
      </p:sp>
      <p:sp>
        <p:nvSpPr>
          <p:cNvPr name="Freeform 5" id="5"/>
          <p:cNvSpPr/>
          <p:nvPr/>
        </p:nvSpPr>
        <p:spPr>
          <a:xfrm flipH="false" flipV="false" rot="-8205670">
            <a:off x="13325597" y="-1903634"/>
            <a:ext cx="8856969" cy="8229600"/>
          </a:xfrm>
          <a:custGeom>
            <a:avLst/>
            <a:gdLst/>
            <a:ahLst/>
            <a:cxnLst/>
            <a:rect r="r" b="b" t="t" l="l"/>
            <a:pathLst>
              <a:path h="8229600" w="8856969">
                <a:moveTo>
                  <a:pt x="0" y="0"/>
                </a:moveTo>
                <a:lnTo>
                  <a:pt x="8856968" y="0"/>
                </a:lnTo>
                <a:lnTo>
                  <a:pt x="8856968" y="8229600"/>
                </a:lnTo>
                <a:lnTo>
                  <a:pt x="0" y="8229600"/>
                </a:lnTo>
                <a:lnTo>
                  <a:pt x="0" y="0"/>
                </a:lnTo>
                <a:close/>
              </a:path>
            </a:pathLst>
          </a:custGeom>
          <a:blipFill>
            <a:blip r:embed="rId5">
              <a:alphaModFix amt="38000"/>
            </a:blip>
            <a:stretch>
              <a:fillRect l="0" t="0" r="0" b="0"/>
            </a:stretch>
          </a:blipFill>
        </p:spPr>
      </p:sp>
      <p:sp>
        <p:nvSpPr>
          <p:cNvPr name="TextBox 6" id="6"/>
          <p:cNvSpPr txBox="true"/>
          <p:nvPr/>
        </p:nvSpPr>
        <p:spPr>
          <a:xfrm rot="0">
            <a:off x="891172" y="269196"/>
            <a:ext cx="7874566" cy="1007561"/>
          </a:xfrm>
          <a:prstGeom prst="rect">
            <a:avLst/>
          </a:prstGeom>
        </p:spPr>
        <p:txBody>
          <a:bodyPr anchor="t" rtlCol="false" tIns="0" lIns="0" bIns="0" rIns="0">
            <a:spAutoFit/>
          </a:bodyPr>
          <a:lstStyle/>
          <a:p>
            <a:pPr algn="l">
              <a:lnSpc>
                <a:spcPts val="7599"/>
              </a:lnSpc>
            </a:pPr>
            <a:r>
              <a:rPr lang="en-US" sz="6229" b="true">
                <a:solidFill>
                  <a:srgbClr val="FFFFFF"/>
                </a:solidFill>
                <a:latin typeface="Poppins Semi-Bold"/>
                <a:ea typeface="Poppins Semi-Bold"/>
                <a:cs typeface="Poppins Semi-Bold"/>
                <a:sym typeface="Poppins Semi-Bold"/>
              </a:rPr>
              <a:t>INTRODUCTION</a:t>
            </a:r>
          </a:p>
        </p:txBody>
      </p:sp>
      <p:sp>
        <p:nvSpPr>
          <p:cNvPr name="TextBox 7" id="7"/>
          <p:cNvSpPr txBox="true"/>
          <p:nvPr/>
        </p:nvSpPr>
        <p:spPr>
          <a:xfrm rot="0">
            <a:off x="440688" y="4137600"/>
            <a:ext cx="9637" cy="619582"/>
          </a:xfrm>
          <a:prstGeom prst="rect">
            <a:avLst/>
          </a:prstGeom>
        </p:spPr>
        <p:txBody>
          <a:bodyPr anchor="t" rtlCol="false" tIns="0" lIns="0" bIns="0" rIns="0">
            <a:spAutoFit/>
          </a:bodyPr>
          <a:lstStyle/>
          <a:p>
            <a:pPr algn="just">
              <a:lnSpc>
                <a:spcPts val="5115"/>
              </a:lnSpc>
              <a:spcBef>
                <a:spcPct val="0"/>
              </a:spcBef>
            </a:pPr>
          </a:p>
        </p:txBody>
      </p:sp>
      <p:sp>
        <p:nvSpPr>
          <p:cNvPr name="TextBox 8" id="8"/>
          <p:cNvSpPr txBox="true"/>
          <p:nvPr/>
        </p:nvSpPr>
        <p:spPr>
          <a:xfrm rot="0">
            <a:off x="1291649" y="2748048"/>
            <a:ext cx="15669449" cy="5370934"/>
          </a:xfrm>
          <a:prstGeom prst="rect">
            <a:avLst/>
          </a:prstGeom>
        </p:spPr>
        <p:txBody>
          <a:bodyPr anchor="t" rtlCol="false" tIns="0" lIns="0" bIns="0" rIns="0">
            <a:spAutoFit/>
          </a:bodyPr>
          <a:lstStyle/>
          <a:p>
            <a:pPr algn="just">
              <a:lnSpc>
                <a:spcPts val="4789"/>
              </a:lnSpc>
              <a:spcBef>
                <a:spcPct val="0"/>
              </a:spcBef>
            </a:pPr>
            <a:r>
              <a:rPr lang="en-US" b="true" sz="3420" spc="205">
                <a:solidFill>
                  <a:srgbClr val="FFFFFF"/>
                </a:solidFill>
                <a:latin typeface="IBM Plex Sans Condensed Bold"/>
                <a:ea typeface="IBM Plex Sans Condensed Bold"/>
                <a:cs typeface="IBM Plex Sans Condensed Bold"/>
                <a:sym typeface="IBM Plex Sans Condensed Bold"/>
              </a:rPr>
              <a:t>Our app also helps farmers understand what sells and when by analyzing monthly sales data for each product. This allows them to identify periods of high and low demand: With easy-to-use features like voice search and picture-based price checking, farmers can easily stay updated on daily market prices. They can track the weight of their products and manage their supply chain more effectivelyFarmers can plan how much to grow, set the right prices, and decide the best times to sell.Farmers can plan how much to grow, set the right prices, and decide the best times to sell</a:t>
            </a:r>
          </a:p>
          <a:p>
            <a:pPr algn="just">
              <a:lnSpc>
                <a:spcPts val="4789"/>
              </a:lnSpc>
              <a:spcBef>
                <a:spcPct val="0"/>
              </a:spcBef>
            </a:pPr>
          </a:p>
        </p:txBody>
      </p:sp>
      <p:sp>
        <p:nvSpPr>
          <p:cNvPr name="Freeform 9" id="9"/>
          <p:cNvSpPr/>
          <p:nvPr/>
        </p:nvSpPr>
        <p:spPr>
          <a:xfrm flipH="false" flipV="false" rot="-9205315">
            <a:off x="9063805" y="-2401612"/>
            <a:ext cx="9212239" cy="8229600"/>
          </a:xfrm>
          <a:custGeom>
            <a:avLst/>
            <a:gdLst/>
            <a:ahLst/>
            <a:cxnLst/>
            <a:rect r="r" b="b" t="t" l="l"/>
            <a:pathLst>
              <a:path h="8229600" w="9212239">
                <a:moveTo>
                  <a:pt x="0" y="0"/>
                </a:moveTo>
                <a:lnTo>
                  <a:pt x="9212239" y="0"/>
                </a:lnTo>
                <a:lnTo>
                  <a:pt x="9212239" y="8229600"/>
                </a:lnTo>
                <a:lnTo>
                  <a:pt x="0" y="8229600"/>
                </a:lnTo>
                <a:lnTo>
                  <a:pt x="0" y="0"/>
                </a:lnTo>
                <a:close/>
              </a:path>
            </a:pathLst>
          </a:custGeom>
          <a:blipFill>
            <a:blip r:embed="rId6">
              <a:alphaModFix amt="85000"/>
            </a:blip>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true" flipV="true" rot="0">
            <a:off x="3302654" y="-2927127"/>
            <a:ext cx="21100402" cy="13214127"/>
          </a:xfrm>
          <a:custGeom>
            <a:avLst/>
            <a:gdLst/>
            <a:ahLst/>
            <a:cxnLst/>
            <a:rect r="r" b="b" t="t" l="l"/>
            <a:pathLst>
              <a:path h="13214127" w="21100402">
                <a:moveTo>
                  <a:pt x="21100402" y="13214127"/>
                </a:moveTo>
                <a:lnTo>
                  <a:pt x="0" y="13214127"/>
                </a:lnTo>
                <a:lnTo>
                  <a:pt x="0" y="0"/>
                </a:lnTo>
                <a:lnTo>
                  <a:pt x="21100402" y="0"/>
                </a:lnTo>
                <a:lnTo>
                  <a:pt x="21100402" y="13214127"/>
                </a:lnTo>
                <a:close/>
              </a:path>
            </a:pathLst>
          </a:custGeom>
          <a:blipFill>
            <a:blip r:embed="rId2"/>
            <a:stretch>
              <a:fillRect l="0" t="0" r="0" b="0"/>
            </a:stretch>
          </a:blipFill>
        </p:spPr>
      </p:sp>
      <p:sp>
        <p:nvSpPr>
          <p:cNvPr name="Freeform 3" id="3"/>
          <p:cNvSpPr/>
          <p:nvPr/>
        </p:nvSpPr>
        <p:spPr>
          <a:xfrm flipH="true" flipV="true" rot="-6759867">
            <a:off x="-8608922" y="629676"/>
            <a:ext cx="21100402" cy="13214127"/>
          </a:xfrm>
          <a:custGeom>
            <a:avLst/>
            <a:gdLst/>
            <a:ahLst/>
            <a:cxnLst/>
            <a:rect r="r" b="b" t="t" l="l"/>
            <a:pathLst>
              <a:path h="13214127" w="21100402">
                <a:moveTo>
                  <a:pt x="21100402" y="13214127"/>
                </a:moveTo>
                <a:lnTo>
                  <a:pt x="0" y="13214127"/>
                </a:lnTo>
                <a:lnTo>
                  <a:pt x="0" y="0"/>
                </a:lnTo>
                <a:lnTo>
                  <a:pt x="21100402" y="0"/>
                </a:lnTo>
                <a:lnTo>
                  <a:pt x="21100402" y="13214127"/>
                </a:lnTo>
                <a:close/>
              </a:path>
            </a:pathLst>
          </a:custGeom>
          <a:blipFill>
            <a:blip r:embed="rId2"/>
            <a:stretch>
              <a:fillRect l="0" t="0" r="0" b="0"/>
            </a:stretch>
          </a:blipFill>
        </p:spPr>
      </p:sp>
      <p:sp>
        <p:nvSpPr>
          <p:cNvPr name="Freeform 4" id="4"/>
          <p:cNvSpPr/>
          <p:nvPr/>
        </p:nvSpPr>
        <p:spPr>
          <a:xfrm flipH="false" flipV="false" rot="-9205315">
            <a:off x="10308261" y="-3086100"/>
            <a:ext cx="9212239" cy="8229600"/>
          </a:xfrm>
          <a:custGeom>
            <a:avLst/>
            <a:gdLst/>
            <a:ahLst/>
            <a:cxnLst/>
            <a:rect r="r" b="b" t="t" l="l"/>
            <a:pathLst>
              <a:path h="8229600" w="9212239">
                <a:moveTo>
                  <a:pt x="0" y="0"/>
                </a:moveTo>
                <a:lnTo>
                  <a:pt x="9212239" y="0"/>
                </a:lnTo>
                <a:lnTo>
                  <a:pt x="9212239" y="8229600"/>
                </a:lnTo>
                <a:lnTo>
                  <a:pt x="0" y="8229600"/>
                </a:lnTo>
                <a:lnTo>
                  <a:pt x="0" y="0"/>
                </a:lnTo>
                <a:close/>
              </a:path>
            </a:pathLst>
          </a:custGeom>
          <a:blipFill>
            <a:blip r:embed="rId3"/>
            <a:stretch>
              <a:fillRect l="0" t="0" r="0" b="0"/>
            </a:stretch>
          </a:blipFill>
        </p:spPr>
      </p:sp>
      <p:grpSp>
        <p:nvGrpSpPr>
          <p:cNvPr name="Group 5" id="5"/>
          <p:cNvGrpSpPr/>
          <p:nvPr/>
        </p:nvGrpSpPr>
        <p:grpSpPr>
          <a:xfrm rot="0">
            <a:off x="1439187" y="3268915"/>
            <a:ext cx="5857496" cy="1651433"/>
            <a:chOff x="0" y="0"/>
            <a:chExt cx="1592563" cy="448999"/>
          </a:xfrm>
        </p:grpSpPr>
        <p:sp>
          <p:nvSpPr>
            <p:cNvPr name="Freeform 6" id="6"/>
            <p:cNvSpPr/>
            <p:nvPr/>
          </p:nvSpPr>
          <p:spPr>
            <a:xfrm flipH="false" flipV="false" rot="0">
              <a:off x="0" y="0"/>
              <a:ext cx="1592563" cy="448999"/>
            </a:xfrm>
            <a:custGeom>
              <a:avLst/>
              <a:gdLst/>
              <a:ahLst/>
              <a:cxnLst/>
              <a:rect r="r" b="b" t="t" l="l"/>
              <a:pathLst>
                <a:path h="448999" w="1592563">
                  <a:moveTo>
                    <a:pt x="132171" y="0"/>
                  </a:moveTo>
                  <a:lnTo>
                    <a:pt x="1460392" y="0"/>
                  </a:lnTo>
                  <a:cubicBezTo>
                    <a:pt x="1533388" y="0"/>
                    <a:pt x="1592563" y="59175"/>
                    <a:pt x="1592563" y="132171"/>
                  </a:cubicBezTo>
                  <a:lnTo>
                    <a:pt x="1592563" y="316828"/>
                  </a:lnTo>
                  <a:cubicBezTo>
                    <a:pt x="1592563" y="351882"/>
                    <a:pt x="1578638" y="385500"/>
                    <a:pt x="1553851" y="410287"/>
                  </a:cubicBezTo>
                  <a:cubicBezTo>
                    <a:pt x="1529064" y="435074"/>
                    <a:pt x="1495446" y="448999"/>
                    <a:pt x="1460392" y="448999"/>
                  </a:cubicBezTo>
                  <a:lnTo>
                    <a:pt x="132171" y="448999"/>
                  </a:lnTo>
                  <a:cubicBezTo>
                    <a:pt x="59175" y="448999"/>
                    <a:pt x="0" y="389824"/>
                    <a:pt x="0" y="316828"/>
                  </a:cubicBezTo>
                  <a:lnTo>
                    <a:pt x="0" y="132171"/>
                  </a:lnTo>
                  <a:cubicBezTo>
                    <a:pt x="0" y="59175"/>
                    <a:pt x="59175" y="0"/>
                    <a:pt x="132171" y="0"/>
                  </a:cubicBezTo>
                  <a:close/>
                </a:path>
              </a:pathLst>
            </a:custGeom>
            <a:solidFill>
              <a:srgbClr val="000000">
                <a:alpha val="0"/>
              </a:srgbClr>
            </a:solidFill>
            <a:ln w="9525" cap="rnd">
              <a:solidFill>
                <a:srgbClr val="FFFFFF"/>
              </a:solidFill>
              <a:prstDash val="solid"/>
              <a:round/>
            </a:ln>
          </p:spPr>
        </p:sp>
        <p:sp>
          <p:nvSpPr>
            <p:cNvPr name="TextBox 7" id="7"/>
            <p:cNvSpPr txBox="true"/>
            <p:nvPr/>
          </p:nvSpPr>
          <p:spPr>
            <a:xfrm>
              <a:off x="0" y="-57150"/>
              <a:ext cx="1592563" cy="506149"/>
            </a:xfrm>
            <a:prstGeom prst="rect">
              <a:avLst/>
            </a:prstGeom>
          </p:spPr>
          <p:txBody>
            <a:bodyPr anchor="ctr" rtlCol="false" tIns="46687" lIns="46687" bIns="46687" rIns="46687"/>
            <a:lstStyle/>
            <a:p>
              <a:pPr algn="ctr">
                <a:lnSpc>
                  <a:spcPts val="3826"/>
                </a:lnSpc>
              </a:pPr>
              <a:r>
                <a:rPr lang="en-US" b="true" sz="2733" spc="128">
                  <a:solidFill>
                    <a:srgbClr val="FFFFFF"/>
                  </a:solidFill>
                  <a:latin typeface="Montserrat Medium"/>
                  <a:ea typeface="Montserrat Medium"/>
                  <a:cs typeface="Montserrat Medium"/>
                  <a:sym typeface="Montserrat Medium"/>
                </a:rPr>
                <a:t>Real-Time Market Updates</a:t>
              </a:r>
            </a:p>
          </p:txBody>
        </p:sp>
      </p:grpSp>
      <p:grpSp>
        <p:nvGrpSpPr>
          <p:cNvPr name="Group 8" id="8"/>
          <p:cNvGrpSpPr/>
          <p:nvPr/>
        </p:nvGrpSpPr>
        <p:grpSpPr>
          <a:xfrm rot="0">
            <a:off x="8676662" y="3268915"/>
            <a:ext cx="5857496" cy="1651433"/>
            <a:chOff x="0" y="0"/>
            <a:chExt cx="1592563" cy="448999"/>
          </a:xfrm>
        </p:grpSpPr>
        <p:sp>
          <p:nvSpPr>
            <p:cNvPr name="Freeform 9" id="9"/>
            <p:cNvSpPr/>
            <p:nvPr/>
          </p:nvSpPr>
          <p:spPr>
            <a:xfrm flipH="false" flipV="false" rot="0">
              <a:off x="0" y="0"/>
              <a:ext cx="1592563" cy="448999"/>
            </a:xfrm>
            <a:custGeom>
              <a:avLst/>
              <a:gdLst/>
              <a:ahLst/>
              <a:cxnLst/>
              <a:rect r="r" b="b" t="t" l="l"/>
              <a:pathLst>
                <a:path h="448999" w="1592563">
                  <a:moveTo>
                    <a:pt x="132171" y="0"/>
                  </a:moveTo>
                  <a:lnTo>
                    <a:pt x="1460392" y="0"/>
                  </a:lnTo>
                  <a:cubicBezTo>
                    <a:pt x="1533388" y="0"/>
                    <a:pt x="1592563" y="59175"/>
                    <a:pt x="1592563" y="132171"/>
                  </a:cubicBezTo>
                  <a:lnTo>
                    <a:pt x="1592563" y="316828"/>
                  </a:lnTo>
                  <a:cubicBezTo>
                    <a:pt x="1592563" y="351882"/>
                    <a:pt x="1578638" y="385500"/>
                    <a:pt x="1553851" y="410287"/>
                  </a:cubicBezTo>
                  <a:cubicBezTo>
                    <a:pt x="1529064" y="435074"/>
                    <a:pt x="1495446" y="448999"/>
                    <a:pt x="1460392" y="448999"/>
                  </a:cubicBezTo>
                  <a:lnTo>
                    <a:pt x="132171" y="448999"/>
                  </a:lnTo>
                  <a:cubicBezTo>
                    <a:pt x="59175" y="448999"/>
                    <a:pt x="0" y="389824"/>
                    <a:pt x="0" y="316828"/>
                  </a:cubicBezTo>
                  <a:lnTo>
                    <a:pt x="0" y="132171"/>
                  </a:lnTo>
                  <a:cubicBezTo>
                    <a:pt x="0" y="59175"/>
                    <a:pt x="59175" y="0"/>
                    <a:pt x="132171" y="0"/>
                  </a:cubicBezTo>
                  <a:close/>
                </a:path>
              </a:pathLst>
            </a:custGeom>
            <a:solidFill>
              <a:srgbClr val="000000">
                <a:alpha val="0"/>
              </a:srgbClr>
            </a:solidFill>
            <a:ln w="9525" cap="rnd">
              <a:solidFill>
                <a:srgbClr val="FFFFFF"/>
              </a:solidFill>
              <a:prstDash val="solid"/>
              <a:round/>
            </a:ln>
          </p:spPr>
        </p:sp>
        <p:sp>
          <p:nvSpPr>
            <p:cNvPr name="TextBox 10" id="10"/>
            <p:cNvSpPr txBox="true"/>
            <p:nvPr/>
          </p:nvSpPr>
          <p:spPr>
            <a:xfrm>
              <a:off x="0" y="-57150"/>
              <a:ext cx="1592563" cy="506149"/>
            </a:xfrm>
            <a:prstGeom prst="rect">
              <a:avLst/>
            </a:prstGeom>
          </p:spPr>
          <p:txBody>
            <a:bodyPr anchor="ctr" rtlCol="false" tIns="46687" lIns="46687" bIns="46687" rIns="46687"/>
            <a:lstStyle/>
            <a:p>
              <a:pPr algn="ctr">
                <a:lnSpc>
                  <a:spcPts val="3826"/>
                </a:lnSpc>
              </a:pPr>
              <a:r>
                <a:rPr lang="en-US" b="true" sz="2733" spc="128">
                  <a:solidFill>
                    <a:srgbClr val="FFFFFF"/>
                  </a:solidFill>
                  <a:latin typeface="Montserrat Medium"/>
                  <a:ea typeface="Montserrat Medium"/>
                  <a:cs typeface="Montserrat Medium"/>
                  <a:sym typeface="Montserrat Medium"/>
                </a:rPr>
                <a:t>Enable Efficient Supply Chain Management</a:t>
              </a:r>
            </a:p>
          </p:txBody>
        </p:sp>
      </p:grpSp>
      <p:grpSp>
        <p:nvGrpSpPr>
          <p:cNvPr name="Group 11" id="11"/>
          <p:cNvGrpSpPr/>
          <p:nvPr/>
        </p:nvGrpSpPr>
        <p:grpSpPr>
          <a:xfrm rot="0">
            <a:off x="1269434" y="6411023"/>
            <a:ext cx="5857496" cy="1651433"/>
            <a:chOff x="0" y="0"/>
            <a:chExt cx="1592563" cy="448999"/>
          </a:xfrm>
        </p:grpSpPr>
        <p:sp>
          <p:nvSpPr>
            <p:cNvPr name="Freeform 12" id="12"/>
            <p:cNvSpPr/>
            <p:nvPr/>
          </p:nvSpPr>
          <p:spPr>
            <a:xfrm flipH="false" flipV="false" rot="0">
              <a:off x="0" y="0"/>
              <a:ext cx="1592563" cy="448999"/>
            </a:xfrm>
            <a:custGeom>
              <a:avLst/>
              <a:gdLst/>
              <a:ahLst/>
              <a:cxnLst/>
              <a:rect r="r" b="b" t="t" l="l"/>
              <a:pathLst>
                <a:path h="448999" w="1592563">
                  <a:moveTo>
                    <a:pt x="132171" y="0"/>
                  </a:moveTo>
                  <a:lnTo>
                    <a:pt x="1460392" y="0"/>
                  </a:lnTo>
                  <a:cubicBezTo>
                    <a:pt x="1533388" y="0"/>
                    <a:pt x="1592563" y="59175"/>
                    <a:pt x="1592563" y="132171"/>
                  </a:cubicBezTo>
                  <a:lnTo>
                    <a:pt x="1592563" y="316828"/>
                  </a:lnTo>
                  <a:cubicBezTo>
                    <a:pt x="1592563" y="351882"/>
                    <a:pt x="1578638" y="385500"/>
                    <a:pt x="1553851" y="410287"/>
                  </a:cubicBezTo>
                  <a:cubicBezTo>
                    <a:pt x="1529064" y="435074"/>
                    <a:pt x="1495446" y="448999"/>
                    <a:pt x="1460392" y="448999"/>
                  </a:cubicBezTo>
                  <a:lnTo>
                    <a:pt x="132171" y="448999"/>
                  </a:lnTo>
                  <a:cubicBezTo>
                    <a:pt x="59175" y="448999"/>
                    <a:pt x="0" y="389824"/>
                    <a:pt x="0" y="316828"/>
                  </a:cubicBezTo>
                  <a:lnTo>
                    <a:pt x="0" y="132171"/>
                  </a:lnTo>
                  <a:cubicBezTo>
                    <a:pt x="0" y="59175"/>
                    <a:pt x="59175" y="0"/>
                    <a:pt x="132171" y="0"/>
                  </a:cubicBezTo>
                  <a:close/>
                </a:path>
              </a:pathLst>
            </a:custGeom>
            <a:solidFill>
              <a:srgbClr val="000000">
                <a:alpha val="0"/>
              </a:srgbClr>
            </a:solidFill>
            <a:ln w="9525" cap="rnd">
              <a:solidFill>
                <a:srgbClr val="FFFFFF"/>
              </a:solidFill>
              <a:prstDash val="solid"/>
              <a:round/>
            </a:ln>
          </p:spPr>
        </p:sp>
        <p:sp>
          <p:nvSpPr>
            <p:cNvPr name="TextBox 13" id="13"/>
            <p:cNvSpPr txBox="true"/>
            <p:nvPr/>
          </p:nvSpPr>
          <p:spPr>
            <a:xfrm>
              <a:off x="0" y="-57150"/>
              <a:ext cx="1592563" cy="506149"/>
            </a:xfrm>
            <a:prstGeom prst="rect">
              <a:avLst/>
            </a:prstGeom>
          </p:spPr>
          <p:txBody>
            <a:bodyPr anchor="ctr" rtlCol="false" tIns="46687" lIns="46687" bIns="46687" rIns="46687"/>
            <a:lstStyle/>
            <a:p>
              <a:pPr algn="ctr">
                <a:lnSpc>
                  <a:spcPts val="4106"/>
                </a:lnSpc>
              </a:pPr>
              <a:r>
                <a:rPr lang="en-US" b="true" sz="2933" spc="137">
                  <a:solidFill>
                    <a:srgbClr val="FFFFFF"/>
                  </a:solidFill>
                  <a:latin typeface="Montserrat Medium"/>
                  <a:ea typeface="Montserrat Medium"/>
                  <a:cs typeface="Montserrat Medium"/>
                  <a:sym typeface="Montserrat Medium"/>
                </a:rPr>
                <a:t>Analyze Sales Trends</a:t>
              </a:r>
            </a:p>
          </p:txBody>
        </p:sp>
      </p:grpSp>
      <p:grpSp>
        <p:nvGrpSpPr>
          <p:cNvPr name="Group 14" id="14"/>
          <p:cNvGrpSpPr/>
          <p:nvPr/>
        </p:nvGrpSpPr>
        <p:grpSpPr>
          <a:xfrm rot="0">
            <a:off x="8953979" y="6411023"/>
            <a:ext cx="5857496" cy="1651433"/>
            <a:chOff x="0" y="0"/>
            <a:chExt cx="1592563" cy="448999"/>
          </a:xfrm>
        </p:grpSpPr>
        <p:sp>
          <p:nvSpPr>
            <p:cNvPr name="Freeform 15" id="15"/>
            <p:cNvSpPr/>
            <p:nvPr/>
          </p:nvSpPr>
          <p:spPr>
            <a:xfrm flipH="false" flipV="false" rot="0">
              <a:off x="0" y="0"/>
              <a:ext cx="1592563" cy="448999"/>
            </a:xfrm>
            <a:custGeom>
              <a:avLst/>
              <a:gdLst/>
              <a:ahLst/>
              <a:cxnLst/>
              <a:rect r="r" b="b" t="t" l="l"/>
              <a:pathLst>
                <a:path h="448999" w="1592563">
                  <a:moveTo>
                    <a:pt x="132171" y="0"/>
                  </a:moveTo>
                  <a:lnTo>
                    <a:pt x="1460392" y="0"/>
                  </a:lnTo>
                  <a:cubicBezTo>
                    <a:pt x="1533388" y="0"/>
                    <a:pt x="1592563" y="59175"/>
                    <a:pt x="1592563" y="132171"/>
                  </a:cubicBezTo>
                  <a:lnTo>
                    <a:pt x="1592563" y="316828"/>
                  </a:lnTo>
                  <a:cubicBezTo>
                    <a:pt x="1592563" y="351882"/>
                    <a:pt x="1578638" y="385500"/>
                    <a:pt x="1553851" y="410287"/>
                  </a:cubicBezTo>
                  <a:cubicBezTo>
                    <a:pt x="1529064" y="435074"/>
                    <a:pt x="1495446" y="448999"/>
                    <a:pt x="1460392" y="448999"/>
                  </a:cubicBezTo>
                  <a:lnTo>
                    <a:pt x="132171" y="448999"/>
                  </a:lnTo>
                  <a:cubicBezTo>
                    <a:pt x="59175" y="448999"/>
                    <a:pt x="0" y="389824"/>
                    <a:pt x="0" y="316828"/>
                  </a:cubicBezTo>
                  <a:lnTo>
                    <a:pt x="0" y="132171"/>
                  </a:lnTo>
                  <a:cubicBezTo>
                    <a:pt x="0" y="59175"/>
                    <a:pt x="59175" y="0"/>
                    <a:pt x="132171" y="0"/>
                  </a:cubicBezTo>
                  <a:close/>
                </a:path>
              </a:pathLst>
            </a:custGeom>
            <a:solidFill>
              <a:srgbClr val="000000">
                <a:alpha val="0"/>
              </a:srgbClr>
            </a:solidFill>
            <a:ln w="9525" cap="rnd">
              <a:solidFill>
                <a:srgbClr val="FFFFFF"/>
              </a:solidFill>
              <a:prstDash val="solid"/>
              <a:round/>
            </a:ln>
          </p:spPr>
        </p:sp>
        <p:sp>
          <p:nvSpPr>
            <p:cNvPr name="TextBox 16" id="16"/>
            <p:cNvSpPr txBox="true"/>
            <p:nvPr/>
          </p:nvSpPr>
          <p:spPr>
            <a:xfrm>
              <a:off x="0" y="-57150"/>
              <a:ext cx="1592563" cy="506149"/>
            </a:xfrm>
            <a:prstGeom prst="rect">
              <a:avLst/>
            </a:prstGeom>
          </p:spPr>
          <p:txBody>
            <a:bodyPr anchor="ctr" rtlCol="false" tIns="46687" lIns="46687" bIns="46687" rIns="46687"/>
            <a:lstStyle/>
            <a:p>
              <a:pPr algn="ctr">
                <a:lnSpc>
                  <a:spcPts val="3826"/>
                </a:lnSpc>
              </a:pPr>
              <a:r>
                <a:rPr lang="en-US" b="true" sz="2733" spc="128">
                  <a:solidFill>
                    <a:srgbClr val="FFFFFF"/>
                  </a:solidFill>
                  <a:latin typeface="Montserrat Medium"/>
                  <a:ea typeface="Montserrat Medium"/>
                  <a:cs typeface="Montserrat Medium"/>
                  <a:sym typeface="Montserrat Medium"/>
                </a:rPr>
                <a:t>Support Informed Decision-Making</a:t>
              </a:r>
            </a:p>
          </p:txBody>
        </p:sp>
      </p:grpSp>
      <p:sp>
        <p:nvSpPr>
          <p:cNvPr name="Freeform 17" id="17"/>
          <p:cNvSpPr/>
          <p:nvPr/>
        </p:nvSpPr>
        <p:spPr>
          <a:xfrm flipH="false" flipV="false" rot="0">
            <a:off x="14914380" y="3121939"/>
            <a:ext cx="3060382" cy="4114800"/>
          </a:xfrm>
          <a:custGeom>
            <a:avLst/>
            <a:gdLst/>
            <a:ahLst/>
            <a:cxnLst/>
            <a:rect r="r" b="b" t="t" l="l"/>
            <a:pathLst>
              <a:path h="4114800" w="3060382">
                <a:moveTo>
                  <a:pt x="0" y="0"/>
                </a:moveTo>
                <a:lnTo>
                  <a:pt x="3060383" y="0"/>
                </a:lnTo>
                <a:lnTo>
                  <a:pt x="3060383"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8" id="18"/>
          <p:cNvSpPr txBox="true"/>
          <p:nvPr/>
        </p:nvSpPr>
        <p:spPr>
          <a:xfrm rot="0">
            <a:off x="1269434" y="1567248"/>
            <a:ext cx="7874566" cy="1007561"/>
          </a:xfrm>
          <a:prstGeom prst="rect">
            <a:avLst/>
          </a:prstGeom>
        </p:spPr>
        <p:txBody>
          <a:bodyPr anchor="t" rtlCol="false" tIns="0" lIns="0" bIns="0" rIns="0">
            <a:spAutoFit/>
          </a:bodyPr>
          <a:lstStyle/>
          <a:p>
            <a:pPr algn="l">
              <a:lnSpc>
                <a:spcPts val="7599"/>
              </a:lnSpc>
            </a:pPr>
            <a:r>
              <a:rPr lang="en-US" sz="6229" b="true">
                <a:solidFill>
                  <a:srgbClr val="FFFFFF"/>
                </a:solidFill>
                <a:latin typeface="Poppins Semi-Bold"/>
                <a:ea typeface="Poppins Semi-Bold"/>
                <a:cs typeface="Poppins Semi-Bold"/>
                <a:sym typeface="Poppins Semi-Bold"/>
              </a:rPr>
              <a:t>OBJECTIVE</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13477836" y="6172200"/>
            <a:ext cx="4709356" cy="4114800"/>
          </a:xfrm>
          <a:custGeom>
            <a:avLst/>
            <a:gdLst/>
            <a:ahLst/>
            <a:cxnLst/>
            <a:rect r="r" b="b" t="t" l="l"/>
            <a:pathLst>
              <a:path h="4114800" w="4709356">
                <a:moveTo>
                  <a:pt x="0" y="0"/>
                </a:moveTo>
                <a:lnTo>
                  <a:pt x="4709356" y="0"/>
                </a:lnTo>
                <a:lnTo>
                  <a:pt x="4709356" y="4114800"/>
                </a:lnTo>
                <a:lnTo>
                  <a:pt x="0" y="4114800"/>
                </a:lnTo>
                <a:lnTo>
                  <a:pt x="0" y="0"/>
                </a:lnTo>
                <a:close/>
              </a:path>
            </a:pathLst>
          </a:custGeom>
          <a:blipFill>
            <a:blip r:embed="rId2">
              <a:alphaModFix amt="49000"/>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945915" y="3219253"/>
            <a:ext cx="14094261" cy="3127417"/>
            <a:chOff x="0" y="0"/>
            <a:chExt cx="3712069" cy="823682"/>
          </a:xfrm>
        </p:grpSpPr>
        <p:sp>
          <p:nvSpPr>
            <p:cNvPr name="Freeform 4" id="4"/>
            <p:cNvSpPr/>
            <p:nvPr/>
          </p:nvSpPr>
          <p:spPr>
            <a:xfrm flipH="false" flipV="false" rot="0">
              <a:off x="0" y="0"/>
              <a:ext cx="3712069" cy="823682"/>
            </a:xfrm>
            <a:custGeom>
              <a:avLst/>
              <a:gdLst/>
              <a:ahLst/>
              <a:cxnLst/>
              <a:rect r="r" b="b" t="t" l="l"/>
              <a:pathLst>
                <a:path h="823682" w="3712069">
                  <a:moveTo>
                    <a:pt x="0" y="0"/>
                  </a:moveTo>
                  <a:lnTo>
                    <a:pt x="3712069" y="0"/>
                  </a:lnTo>
                  <a:lnTo>
                    <a:pt x="3712069" y="823682"/>
                  </a:lnTo>
                  <a:lnTo>
                    <a:pt x="0" y="823682"/>
                  </a:lnTo>
                  <a:close/>
                </a:path>
              </a:pathLst>
            </a:custGeom>
            <a:solidFill>
              <a:srgbClr val="FFFFFF"/>
            </a:solidFill>
          </p:spPr>
        </p:sp>
        <p:sp>
          <p:nvSpPr>
            <p:cNvPr name="TextBox 5" id="5"/>
            <p:cNvSpPr txBox="true"/>
            <p:nvPr/>
          </p:nvSpPr>
          <p:spPr>
            <a:xfrm>
              <a:off x="0" y="-38100"/>
              <a:ext cx="3712069" cy="861782"/>
            </a:xfrm>
            <a:prstGeom prst="rect">
              <a:avLst/>
            </a:prstGeom>
          </p:spPr>
          <p:txBody>
            <a:bodyPr anchor="ctr" rtlCol="false" tIns="50800" lIns="50800" bIns="50800" rIns="50800"/>
            <a:lstStyle/>
            <a:p>
              <a:pPr algn="ctr">
                <a:lnSpc>
                  <a:spcPts val="2659"/>
                </a:lnSpc>
                <a:spcBef>
                  <a:spcPct val="0"/>
                </a:spcBef>
              </a:pPr>
            </a:p>
          </p:txBody>
        </p:sp>
      </p:grpSp>
      <p:sp>
        <p:nvSpPr>
          <p:cNvPr name="AutoShape 6" id="6"/>
          <p:cNvSpPr/>
          <p:nvPr/>
        </p:nvSpPr>
        <p:spPr>
          <a:xfrm flipV="true">
            <a:off x="5940570" y="3238303"/>
            <a:ext cx="0" cy="3225147"/>
          </a:xfrm>
          <a:prstGeom prst="line">
            <a:avLst/>
          </a:prstGeom>
          <a:ln cap="flat" w="38100">
            <a:solidFill>
              <a:srgbClr val="000000"/>
            </a:solidFill>
            <a:prstDash val="solid"/>
            <a:headEnd type="none" len="sm" w="sm"/>
            <a:tailEnd type="none" len="sm" w="sm"/>
          </a:ln>
        </p:spPr>
      </p:sp>
      <p:sp>
        <p:nvSpPr>
          <p:cNvPr name="AutoShape 7" id="7"/>
          <p:cNvSpPr/>
          <p:nvPr/>
        </p:nvSpPr>
        <p:spPr>
          <a:xfrm flipV="true">
            <a:off x="8979144" y="3238303"/>
            <a:ext cx="0" cy="3225147"/>
          </a:xfrm>
          <a:prstGeom prst="line">
            <a:avLst/>
          </a:prstGeom>
          <a:ln cap="flat" w="38100">
            <a:solidFill>
              <a:srgbClr val="000000"/>
            </a:solidFill>
            <a:prstDash val="solid"/>
            <a:headEnd type="none" len="sm" w="sm"/>
            <a:tailEnd type="none" len="sm" w="sm"/>
          </a:ln>
        </p:spPr>
      </p:sp>
      <p:sp>
        <p:nvSpPr>
          <p:cNvPr name="AutoShape 8" id="8"/>
          <p:cNvSpPr/>
          <p:nvPr/>
        </p:nvSpPr>
        <p:spPr>
          <a:xfrm>
            <a:off x="1973718" y="3870776"/>
            <a:ext cx="14066458" cy="0"/>
          </a:xfrm>
          <a:prstGeom prst="line">
            <a:avLst/>
          </a:prstGeom>
          <a:ln cap="flat" w="38100">
            <a:solidFill>
              <a:srgbClr val="000000"/>
            </a:solidFill>
            <a:prstDash val="solid"/>
            <a:headEnd type="none" len="sm" w="sm"/>
            <a:tailEnd type="none" len="sm" w="sm"/>
          </a:ln>
        </p:spPr>
      </p:sp>
      <p:sp>
        <p:nvSpPr>
          <p:cNvPr name="AutoShape 9" id="9"/>
          <p:cNvSpPr/>
          <p:nvPr/>
        </p:nvSpPr>
        <p:spPr>
          <a:xfrm flipV="true">
            <a:off x="11802638" y="3238303"/>
            <a:ext cx="0" cy="3225147"/>
          </a:xfrm>
          <a:prstGeom prst="line">
            <a:avLst/>
          </a:prstGeom>
          <a:ln cap="flat" w="38100">
            <a:solidFill>
              <a:srgbClr val="000000"/>
            </a:solidFill>
            <a:prstDash val="solid"/>
            <a:headEnd type="none" len="sm" w="sm"/>
            <a:tailEnd type="none" len="sm" w="sm"/>
          </a:ln>
        </p:spPr>
      </p:sp>
      <p:sp>
        <p:nvSpPr>
          <p:cNvPr name="AutoShape 10" id="10"/>
          <p:cNvSpPr/>
          <p:nvPr/>
        </p:nvSpPr>
        <p:spPr>
          <a:xfrm>
            <a:off x="1945915" y="5116931"/>
            <a:ext cx="14066458" cy="0"/>
          </a:xfrm>
          <a:prstGeom prst="line">
            <a:avLst/>
          </a:prstGeom>
          <a:ln cap="flat" w="38100">
            <a:solidFill>
              <a:srgbClr val="000000"/>
            </a:solidFill>
            <a:prstDash val="solid"/>
            <a:headEnd type="none" len="sm" w="sm"/>
            <a:tailEnd type="none" len="sm" w="sm"/>
          </a:ln>
        </p:spPr>
      </p:sp>
      <p:sp>
        <p:nvSpPr>
          <p:cNvPr name="TextBox 11" id="11"/>
          <p:cNvSpPr txBox="true"/>
          <p:nvPr/>
        </p:nvSpPr>
        <p:spPr>
          <a:xfrm rot="0">
            <a:off x="4325064" y="397051"/>
            <a:ext cx="7893868" cy="862879"/>
          </a:xfrm>
          <a:prstGeom prst="rect">
            <a:avLst/>
          </a:prstGeom>
        </p:spPr>
        <p:txBody>
          <a:bodyPr anchor="t" rtlCol="false" tIns="0" lIns="0" bIns="0" rIns="0">
            <a:spAutoFit/>
          </a:bodyPr>
          <a:lstStyle/>
          <a:p>
            <a:pPr algn="ctr">
              <a:lnSpc>
                <a:spcPts val="7039"/>
              </a:lnSpc>
              <a:spcBef>
                <a:spcPct val="0"/>
              </a:spcBef>
            </a:pPr>
            <a:r>
              <a:rPr lang="en-US" b="true" sz="5028" spc="-55">
                <a:solidFill>
                  <a:srgbClr val="FFFFFF"/>
                </a:solidFill>
                <a:latin typeface="IBM Plex Sans Condensed Bold"/>
                <a:ea typeface="IBM Plex Sans Condensed Bold"/>
                <a:cs typeface="IBM Plex Sans Condensed Bold"/>
                <a:sym typeface="IBM Plex Sans Condensed Bold"/>
              </a:rPr>
              <a:t>LITERATURE SURVEY</a:t>
            </a:r>
          </a:p>
        </p:txBody>
      </p:sp>
      <p:sp>
        <p:nvSpPr>
          <p:cNvPr name="TextBox 12" id="12"/>
          <p:cNvSpPr txBox="true"/>
          <p:nvPr/>
        </p:nvSpPr>
        <p:spPr>
          <a:xfrm rot="0">
            <a:off x="7162471" y="6906066"/>
            <a:ext cx="2566" cy="161681"/>
          </a:xfrm>
          <a:prstGeom prst="rect">
            <a:avLst/>
          </a:prstGeom>
        </p:spPr>
        <p:txBody>
          <a:bodyPr anchor="t" rtlCol="false" tIns="0" lIns="0" bIns="0" rIns="0">
            <a:spAutoFit/>
          </a:bodyPr>
          <a:lstStyle/>
          <a:p>
            <a:pPr algn="ctr">
              <a:lnSpc>
                <a:spcPts val="1330"/>
              </a:lnSpc>
              <a:spcBef>
                <a:spcPct val="0"/>
              </a:spcBef>
            </a:pPr>
          </a:p>
        </p:txBody>
      </p:sp>
      <p:sp>
        <p:nvSpPr>
          <p:cNvPr name="TextBox 13" id="13"/>
          <p:cNvSpPr txBox="true"/>
          <p:nvPr/>
        </p:nvSpPr>
        <p:spPr>
          <a:xfrm rot="0">
            <a:off x="2884119" y="3274598"/>
            <a:ext cx="2011200" cy="596178"/>
          </a:xfrm>
          <a:prstGeom prst="rect">
            <a:avLst/>
          </a:prstGeom>
        </p:spPr>
        <p:txBody>
          <a:bodyPr anchor="t" rtlCol="false" tIns="0" lIns="0" bIns="0" rIns="0">
            <a:spAutoFit/>
          </a:bodyPr>
          <a:lstStyle/>
          <a:p>
            <a:pPr algn="ctr">
              <a:lnSpc>
                <a:spcPts val="4939"/>
              </a:lnSpc>
              <a:spcBef>
                <a:spcPct val="0"/>
              </a:spcBef>
            </a:pPr>
            <a:r>
              <a:rPr lang="en-US" b="true" sz="3528" spc="-38">
                <a:solidFill>
                  <a:srgbClr val="000000"/>
                </a:solidFill>
                <a:latin typeface="IBM Plex Sans Condensed Bold"/>
                <a:ea typeface="IBM Plex Sans Condensed Bold"/>
                <a:cs typeface="IBM Plex Sans Condensed Bold"/>
                <a:sym typeface="IBM Plex Sans Condensed Bold"/>
              </a:rPr>
              <a:t>Website</a:t>
            </a:r>
          </a:p>
        </p:txBody>
      </p:sp>
      <p:sp>
        <p:nvSpPr>
          <p:cNvPr name="TextBox 14" id="14"/>
          <p:cNvSpPr txBox="true"/>
          <p:nvPr/>
        </p:nvSpPr>
        <p:spPr>
          <a:xfrm rot="0">
            <a:off x="6425019" y="3274598"/>
            <a:ext cx="2011200" cy="596178"/>
          </a:xfrm>
          <a:prstGeom prst="rect">
            <a:avLst/>
          </a:prstGeom>
        </p:spPr>
        <p:txBody>
          <a:bodyPr anchor="t" rtlCol="false" tIns="0" lIns="0" bIns="0" rIns="0">
            <a:spAutoFit/>
          </a:bodyPr>
          <a:lstStyle/>
          <a:p>
            <a:pPr algn="ctr">
              <a:lnSpc>
                <a:spcPts val="4939"/>
              </a:lnSpc>
              <a:spcBef>
                <a:spcPct val="0"/>
              </a:spcBef>
            </a:pPr>
            <a:r>
              <a:rPr lang="en-US" b="true" sz="3528" spc="-38">
                <a:solidFill>
                  <a:srgbClr val="000000"/>
                </a:solidFill>
                <a:latin typeface="IBM Plex Sans Condensed Bold"/>
                <a:ea typeface="IBM Plex Sans Condensed Bold"/>
                <a:cs typeface="IBM Plex Sans Condensed Bold"/>
                <a:sym typeface="IBM Plex Sans Condensed Bold"/>
              </a:rPr>
              <a:t>Author</a:t>
            </a:r>
          </a:p>
        </p:txBody>
      </p:sp>
      <p:sp>
        <p:nvSpPr>
          <p:cNvPr name="TextBox 15" id="15"/>
          <p:cNvSpPr txBox="true"/>
          <p:nvPr/>
        </p:nvSpPr>
        <p:spPr>
          <a:xfrm rot="0">
            <a:off x="9385291" y="3274598"/>
            <a:ext cx="2011200" cy="596178"/>
          </a:xfrm>
          <a:prstGeom prst="rect">
            <a:avLst/>
          </a:prstGeom>
        </p:spPr>
        <p:txBody>
          <a:bodyPr anchor="t" rtlCol="false" tIns="0" lIns="0" bIns="0" rIns="0">
            <a:spAutoFit/>
          </a:bodyPr>
          <a:lstStyle/>
          <a:p>
            <a:pPr algn="ctr">
              <a:lnSpc>
                <a:spcPts val="4939"/>
              </a:lnSpc>
              <a:spcBef>
                <a:spcPct val="0"/>
              </a:spcBef>
            </a:pPr>
            <a:r>
              <a:rPr lang="en-US" b="true" sz="3528" spc="-38">
                <a:solidFill>
                  <a:srgbClr val="000000"/>
                </a:solidFill>
                <a:latin typeface="IBM Plex Sans Condensed Bold"/>
                <a:ea typeface="IBM Plex Sans Condensed Bold"/>
                <a:cs typeface="IBM Plex Sans Condensed Bold"/>
                <a:sym typeface="IBM Plex Sans Condensed Bold"/>
              </a:rPr>
              <a:t>Year</a:t>
            </a:r>
          </a:p>
        </p:txBody>
      </p:sp>
      <p:sp>
        <p:nvSpPr>
          <p:cNvPr name="TextBox 16" id="16"/>
          <p:cNvSpPr txBox="true"/>
          <p:nvPr/>
        </p:nvSpPr>
        <p:spPr>
          <a:xfrm rot="0">
            <a:off x="11924024" y="3274598"/>
            <a:ext cx="2011200" cy="596178"/>
          </a:xfrm>
          <a:prstGeom prst="rect">
            <a:avLst/>
          </a:prstGeom>
        </p:spPr>
        <p:txBody>
          <a:bodyPr anchor="t" rtlCol="false" tIns="0" lIns="0" bIns="0" rIns="0">
            <a:spAutoFit/>
          </a:bodyPr>
          <a:lstStyle/>
          <a:p>
            <a:pPr algn="ctr">
              <a:lnSpc>
                <a:spcPts val="4939"/>
              </a:lnSpc>
              <a:spcBef>
                <a:spcPct val="0"/>
              </a:spcBef>
            </a:pPr>
            <a:r>
              <a:rPr lang="en-US" b="true" sz="3528" spc="-38">
                <a:solidFill>
                  <a:srgbClr val="000000"/>
                </a:solidFill>
                <a:latin typeface="IBM Plex Sans Condensed Bold"/>
                <a:ea typeface="IBM Plex Sans Condensed Bold"/>
                <a:cs typeface="IBM Plex Sans Condensed Bold"/>
                <a:sym typeface="IBM Plex Sans Condensed Bold"/>
              </a:rPr>
              <a:t>Remarks</a:t>
            </a:r>
          </a:p>
        </p:txBody>
      </p:sp>
      <p:sp>
        <p:nvSpPr>
          <p:cNvPr name="TextBox 17" id="17"/>
          <p:cNvSpPr txBox="true"/>
          <p:nvPr/>
        </p:nvSpPr>
        <p:spPr>
          <a:xfrm rot="0">
            <a:off x="2331220" y="3911153"/>
            <a:ext cx="3609351" cy="1082588"/>
          </a:xfrm>
          <a:prstGeom prst="rect">
            <a:avLst/>
          </a:prstGeom>
        </p:spPr>
        <p:txBody>
          <a:bodyPr anchor="t" rtlCol="false" tIns="0" lIns="0" bIns="0" rIns="0">
            <a:spAutoFit/>
          </a:bodyPr>
          <a:lstStyle/>
          <a:p>
            <a:pPr algn="ctr">
              <a:lnSpc>
                <a:spcPts val="4379"/>
              </a:lnSpc>
              <a:spcBef>
                <a:spcPct val="0"/>
              </a:spcBef>
            </a:pPr>
            <a:r>
              <a:rPr lang="en-US" b="true" sz="3128" spc="-34">
                <a:solidFill>
                  <a:srgbClr val="000000"/>
                </a:solidFill>
                <a:latin typeface="IBM Plex Sans Condensed Bold"/>
                <a:ea typeface="IBM Plex Sans Condensed Bold"/>
                <a:cs typeface="IBM Plex Sans Condensed Bold"/>
                <a:sym typeface="IBM Plex Sans Condensed Bold"/>
              </a:rPr>
              <a:t>www.agrimark.tn.gov.in</a:t>
            </a:r>
          </a:p>
        </p:txBody>
      </p:sp>
      <p:sp>
        <p:nvSpPr>
          <p:cNvPr name="TextBox 18" id="18"/>
          <p:cNvSpPr txBox="true"/>
          <p:nvPr/>
        </p:nvSpPr>
        <p:spPr>
          <a:xfrm rot="0">
            <a:off x="6551524" y="4149595"/>
            <a:ext cx="2011200" cy="596178"/>
          </a:xfrm>
          <a:prstGeom prst="rect">
            <a:avLst/>
          </a:prstGeom>
        </p:spPr>
        <p:txBody>
          <a:bodyPr anchor="t" rtlCol="false" tIns="0" lIns="0" bIns="0" rIns="0">
            <a:spAutoFit/>
          </a:bodyPr>
          <a:lstStyle/>
          <a:p>
            <a:pPr algn="ctr">
              <a:lnSpc>
                <a:spcPts val="4939"/>
              </a:lnSpc>
              <a:spcBef>
                <a:spcPct val="0"/>
              </a:spcBef>
            </a:pPr>
            <a:r>
              <a:rPr lang="en-US" b="true" sz="3528" spc="-38">
                <a:solidFill>
                  <a:srgbClr val="000000"/>
                </a:solidFill>
                <a:latin typeface="IBM Plex Sans Condensed Bold"/>
                <a:ea typeface="IBM Plex Sans Condensed Bold"/>
                <a:cs typeface="IBM Plex Sans Condensed Bold"/>
                <a:sym typeface="IBM Plex Sans Condensed Bold"/>
              </a:rPr>
              <a:t>TN govt</a:t>
            </a:r>
          </a:p>
        </p:txBody>
      </p:sp>
      <p:sp>
        <p:nvSpPr>
          <p:cNvPr name="TextBox 19" id="19"/>
          <p:cNvSpPr txBox="true"/>
          <p:nvPr/>
        </p:nvSpPr>
        <p:spPr>
          <a:xfrm rot="0">
            <a:off x="9167556" y="4186783"/>
            <a:ext cx="2011200" cy="596178"/>
          </a:xfrm>
          <a:prstGeom prst="rect">
            <a:avLst/>
          </a:prstGeom>
        </p:spPr>
        <p:txBody>
          <a:bodyPr anchor="t" rtlCol="false" tIns="0" lIns="0" bIns="0" rIns="0">
            <a:spAutoFit/>
          </a:bodyPr>
          <a:lstStyle/>
          <a:p>
            <a:pPr algn="ctr">
              <a:lnSpc>
                <a:spcPts val="4939"/>
              </a:lnSpc>
              <a:spcBef>
                <a:spcPct val="0"/>
              </a:spcBef>
            </a:pPr>
            <a:r>
              <a:rPr lang="en-US" b="true" sz="3528" spc="-38">
                <a:solidFill>
                  <a:srgbClr val="000000"/>
                </a:solidFill>
                <a:latin typeface="IBM Plex Sans Condensed Bold"/>
                <a:ea typeface="IBM Plex Sans Condensed Bold"/>
                <a:cs typeface="IBM Plex Sans Condensed Bold"/>
                <a:sym typeface="IBM Plex Sans Condensed Bold"/>
              </a:rPr>
              <a:t>2023</a:t>
            </a:r>
          </a:p>
        </p:txBody>
      </p:sp>
      <p:sp>
        <p:nvSpPr>
          <p:cNvPr name="TextBox 20" id="20"/>
          <p:cNvSpPr txBox="true"/>
          <p:nvPr/>
        </p:nvSpPr>
        <p:spPr>
          <a:xfrm rot="0">
            <a:off x="11924024" y="3852864"/>
            <a:ext cx="3978312" cy="1215303"/>
          </a:xfrm>
          <a:prstGeom prst="rect">
            <a:avLst/>
          </a:prstGeom>
        </p:spPr>
        <p:txBody>
          <a:bodyPr anchor="t" rtlCol="false" tIns="0" lIns="0" bIns="0" rIns="0">
            <a:spAutoFit/>
          </a:bodyPr>
          <a:lstStyle/>
          <a:p>
            <a:pPr algn="ctr">
              <a:lnSpc>
                <a:spcPts val="4939"/>
              </a:lnSpc>
              <a:spcBef>
                <a:spcPct val="0"/>
              </a:spcBef>
            </a:pPr>
            <a:r>
              <a:rPr lang="en-US" b="true" sz="3528" spc="-38">
                <a:solidFill>
                  <a:srgbClr val="000000"/>
                </a:solidFill>
                <a:latin typeface="IBM Plex Sans Condensed Bold"/>
                <a:ea typeface="IBM Plex Sans Condensed Bold"/>
                <a:cs typeface="IBM Plex Sans Condensed Bold"/>
                <a:sym typeface="IBM Plex Sans Condensed Bold"/>
              </a:rPr>
              <a:t>Not show regular price</a:t>
            </a:r>
          </a:p>
        </p:txBody>
      </p:sp>
      <p:sp>
        <p:nvSpPr>
          <p:cNvPr name="TextBox 21" id="21"/>
          <p:cNvSpPr txBox="true"/>
          <p:nvPr/>
        </p:nvSpPr>
        <p:spPr>
          <a:xfrm rot="0">
            <a:off x="2209514" y="5155031"/>
            <a:ext cx="3609351" cy="1082588"/>
          </a:xfrm>
          <a:prstGeom prst="rect">
            <a:avLst/>
          </a:prstGeom>
        </p:spPr>
        <p:txBody>
          <a:bodyPr anchor="t" rtlCol="false" tIns="0" lIns="0" bIns="0" rIns="0">
            <a:spAutoFit/>
          </a:bodyPr>
          <a:lstStyle/>
          <a:p>
            <a:pPr algn="ctr">
              <a:lnSpc>
                <a:spcPts val="4379"/>
              </a:lnSpc>
              <a:spcBef>
                <a:spcPct val="0"/>
              </a:spcBef>
            </a:pPr>
            <a:r>
              <a:rPr lang="en-US" b="true" sz="3128" spc="-34">
                <a:solidFill>
                  <a:srgbClr val="000000"/>
                </a:solidFill>
                <a:latin typeface="IBM Plex Sans Condensed Bold"/>
                <a:ea typeface="IBM Plex Sans Condensed Bold"/>
                <a:cs typeface="IBM Plex Sans Condensed Bold"/>
                <a:sym typeface="IBM Plex Sans Condensed Bold"/>
              </a:rPr>
              <a:t>www.tnagrisnet.tn.gov.in</a:t>
            </a:r>
          </a:p>
        </p:txBody>
      </p:sp>
      <p:sp>
        <p:nvSpPr>
          <p:cNvPr name="TextBox 22" id="22"/>
          <p:cNvSpPr txBox="true"/>
          <p:nvPr/>
        </p:nvSpPr>
        <p:spPr>
          <a:xfrm rot="0">
            <a:off x="6425019" y="5393156"/>
            <a:ext cx="2011200" cy="596178"/>
          </a:xfrm>
          <a:prstGeom prst="rect">
            <a:avLst/>
          </a:prstGeom>
        </p:spPr>
        <p:txBody>
          <a:bodyPr anchor="t" rtlCol="false" tIns="0" lIns="0" bIns="0" rIns="0">
            <a:spAutoFit/>
          </a:bodyPr>
          <a:lstStyle/>
          <a:p>
            <a:pPr algn="ctr">
              <a:lnSpc>
                <a:spcPts val="4939"/>
              </a:lnSpc>
              <a:spcBef>
                <a:spcPct val="0"/>
              </a:spcBef>
            </a:pPr>
            <a:r>
              <a:rPr lang="en-US" b="true" sz="3528" spc="-38">
                <a:solidFill>
                  <a:srgbClr val="000000"/>
                </a:solidFill>
                <a:latin typeface="IBM Plex Sans Condensed Bold"/>
                <a:ea typeface="IBM Plex Sans Condensed Bold"/>
                <a:cs typeface="IBM Plex Sans Condensed Bold"/>
                <a:sym typeface="IBM Plex Sans Condensed Bold"/>
              </a:rPr>
              <a:t>TN govt</a:t>
            </a:r>
          </a:p>
        </p:txBody>
      </p:sp>
      <p:sp>
        <p:nvSpPr>
          <p:cNvPr name="TextBox 23" id="23"/>
          <p:cNvSpPr txBox="true"/>
          <p:nvPr/>
        </p:nvSpPr>
        <p:spPr>
          <a:xfrm rot="0">
            <a:off x="9167556" y="5383631"/>
            <a:ext cx="2011200" cy="596178"/>
          </a:xfrm>
          <a:prstGeom prst="rect">
            <a:avLst/>
          </a:prstGeom>
        </p:spPr>
        <p:txBody>
          <a:bodyPr anchor="t" rtlCol="false" tIns="0" lIns="0" bIns="0" rIns="0">
            <a:spAutoFit/>
          </a:bodyPr>
          <a:lstStyle/>
          <a:p>
            <a:pPr algn="ctr">
              <a:lnSpc>
                <a:spcPts val="4939"/>
              </a:lnSpc>
              <a:spcBef>
                <a:spcPct val="0"/>
              </a:spcBef>
            </a:pPr>
            <a:r>
              <a:rPr lang="en-US" b="true" sz="3528" spc="-38">
                <a:solidFill>
                  <a:srgbClr val="000000"/>
                </a:solidFill>
                <a:latin typeface="IBM Plex Sans Condensed Bold"/>
                <a:ea typeface="IBM Plex Sans Condensed Bold"/>
                <a:cs typeface="IBM Plex Sans Condensed Bold"/>
                <a:sym typeface="IBM Plex Sans Condensed Bold"/>
              </a:rPr>
              <a:t>2019</a:t>
            </a:r>
          </a:p>
        </p:txBody>
      </p:sp>
      <p:sp>
        <p:nvSpPr>
          <p:cNvPr name="TextBox 24" id="24"/>
          <p:cNvSpPr txBox="true"/>
          <p:nvPr/>
        </p:nvSpPr>
        <p:spPr>
          <a:xfrm rot="0">
            <a:off x="12034061" y="5074068"/>
            <a:ext cx="3978312" cy="1215303"/>
          </a:xfrm>
          <a:prstGeom prst="rect">
            <a:avLst/>
          </a:prstGeom>
        </p:spPr>
        <p:txBody>
          <a:bodyPr anchor="t" rtlCol="false" tIns="0" lIns="0" bIns="0" rIns="0">
            <a:spAutoFit/>
          </a:bodyPr>
          <a:lstStyle/>
          <a:p>
            <a:pPr algn="ctr">
              <a:lnSpc>
                <a:spcPts val="4939"/>
              </a:lnSpc>
              <a:spcBef>
                <a:spcPct val="0"/>
              </a:spcBef>
            </a:pPr>
            <a:r>
              <a:rPr lang="en-US" b="true" sz="3528" spc="-38">
                <a:solidFill>
                  <a:srgbClr val="000000"/>
                </a:solidFill>
                <a:latin typeface="IBM Plex Sans Condensed Bold"/>
                <a:ea typeface="IBM Plex Sans Condensed Bold"/>
                <a:cs typeface="IBM Plex Sans Condensed Bold"/>
                <a:sym typeface="IBM Plex Sans Condensed Bold"/>
              </a:rPr>
              <a:t>Not show Ulavar Sandai Information</a:t>
            </a:r>
          </a:p>
        </p:txBody>
      </p:sp>
      <p:sp>
        <p:nvSpPr>
          <p:cNvPr name="Freeform 25" id="25"/>
          <p:cNvSpPr/>
          <p:nvPr/>
        </p:nvSpPr>
        <p:spPr>
          <a:xfrm flipH="false" flipV="false" rot="-9205315">
            <a:off x="8911405" y="-2554012"/>
            <a:ext cx="9212239" cy="8229600"/>
          </a:xfrm>
          <a:custGeom>
            <a:avLst/>
            <a:gdLst/>
            <a:ahLst/>
            <a:cxnLst/>
            <a:rect r="r" b="b" t="t" l="l"/>
            <a:pathLst>
              <a:path h="8229600" w="9212239">
                <a:moveTo>
                  <a:pt x="0" y="0"/>
                </a:moveTo>
                <a:lnTo>
                  <a:pt x="9212239" y="0"/>
                </a:lnTo>
                <a:lnTo>
                  <a:pt x="9212239" y="8229600"/>
                </a:lnTo>
                <a:lnTo>
                  <a:pt x="0" y="8229600"/>
                </a:lnTo>
                <a:lnTo>
                  <a:pt x="0" y="0"/>
                </a:lnTo>
                <a:close/>
              </a:path>
            </a:pathLst>
          </a:custGeom>
          <a:blipFill>
            <a:blip r:embed="rId4"/>
            <a:stretch>
              <a:fillRect l="0" t="0" r="0" b="0"/>
            </a:stretch>
          </a:blipFill>
        </p:spPr>
      </p:sp>
      <p:sp>
        <p:nvSpPr>
          <p:cNvPr name="Freeform 26" id="26"/>
          <p:cNvSpPr/>
          <p:nvPr/>
        </p:nvSpPr>
        <p:spPr>
          <a:xfrm flipH="true" flipV="true" rot="-6759867">
            <a:off x="-8608922" y="629676"/>
            <a:ext cx="21100402" cy="13214127"/>
          </a:xfrm>
          <a:custGeom>
            <a:avLst/>
            <a:gdLst/>
            <a:ahLst/>
            <a:cxnLst/>
            <a:rect r="r" b="b" t="t" l="l"/>
            <a:pathLst>
              <a:path h="13214127" w="21100402">
                <a:moveTo>
                  <a:pt x="21100402" y="13214127"/>
                </a:moveTo>
                <a:lnTo>
                  <a:pt x="0" y="13214127"/>
                </a:lnTo>
                <a:lnTo>
                  <a:pt x="0" y="0"/>
                </a:lnTo>
                <a:lnTo>
                  <a:pt x="21100402" y="0"/>
                </a:lnTo>
                <a:lnTo>
                  <a:pt x="21100402" y="13214127"/>
                </a:lnTo>
                <a:close/>
              </a:path>
            </a:pathLst>
          </a:custGeom>
          <a:blipFill>
            <a:blip r:embed="rId5"/>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477888" y="-8504899"/>
            <a:ext cx="17311428" cy="19067199"/>
          </a:xfrm>
          <a:custGeom>
            <a:avLst/>
            <a:gdLst/>
            <a:ahLst/>
            <a:cxnLst/>
            <a:rect r="r" b="b" t="t" l="l"/>
            <a:pathLst>
              <a:path h="19067199" w="17311428">
                <a:moveTo>
                  <a:pt x="0" y="0"/>
                </a:moveTo>
                <a:lnTo>
                  <a:pt x="17311427" y="0"/>
                </a:lnTo>
                <a:lnTo>
                  <a:pt x="17311427" y="19067198"/>
                </a:lnTo>
                <a:lnTo>
                  <a:pt x="0" y="19067198"/>
                </a:lnTo>
                <a:lnTo>
                  <a:pt x="0" y="0"/>
                </a:lnTo>
                <a:close/>
              </a:path>
            </a:pathLst>
          </a:custGeom>
          <a:blipFill>
            <a:blip r:embed="rId2">
              <a:alphaModFix amt="78000"/>
            </a:blip>
            <a:stretch>
              <a:fillRect l="0" t="0" r="0" b="0"/>
            </a:stretch>
          </a:blipFill>
        </p:spPr>
      </p:sp>
      <p:sp>
        <p:nvSpPr>
          <p:cNvPr name="Freeform 3" id="3"/>
          <p:cNvSpPr/>
          <p:nvPr/>
        </p:nvSpPr>
        <p:spPr>
          <a:xfrm flipH="false" flipV="false" rot="0">
            <a:off x="9787509" y="1137117"/>
            <a:ext cx="8500491" cy="8229600"/>
          </a:xfrm>
          <a:custGeom>
            <a:avLst/>
            <a:gdLst/>
            <a:ahLst/>
            <a:cxnLst/>
            <a:rect r="r" b="b" t="t" l="l"/>
            <a:pathLst>
              <a:path h="8229600" w="8500491">
                <a:moveTo>
                  <a:pt x="0" y="0"/>
                </a:moveTo>
                <a:lnTo>
                  <a:pt x="8500491" y="0"/>
                </a:lnTo>
                <a:lnTo>
                  <a:pt x="8500491" y="8229600"/>
                </a:lnTo>
                <a:lnTo>
                  <a:pt x="0" y="8229600"/>
                </a:lnTo>
                <a:lnTo>
                  <a:pt x="0" y="0"/>
                </a:lnTo>
                <a:close/>
              </a:path>
            </a:pathLst>
          </a:custGeom>
          <a:blipFill>
            <a:blip r:embed="rId3">
              <a:alphaModFix amt="65999"/>
            </a:blip>
            <a:stretch>
              <a:fillRect l="0" t="-6883" r="0" b="-6883"/>
            </a:stretch>
          </a:blipFill>
        </p:spPr>
      </p:sp>
      <p:sp>
        <p:nvSpPr>
          <p:cNvPr name="Freeform 4" id="4"/>
          <p:cNvSpPr/>
          <p:nvPr/>
        </p:nvSpPr>
        <p:spPr>
          <a:xfrm flipH="false" flipV="false" rot="0">
            <a:off x="463855" y="2219379"/>
            <a:ext cx="7907457" cy="4173912"/>
          </a:xfrm>
          <a:custGeom>
            <a:avLst/>
            <a:gdLst/>
            <a:ahLst/>
            <a:cxnLst/>
            <a:rect r="r" b="b" t="t" l="l"/>
            <a:pathLst>
              <a:path h="4173912" w="7907457">
                <a:moveTo>
                  <a:pt x="0" y="0"/>
                </a:moveTo>
                <a:lnTo>
                  <a:pt x="7907457" y="0"/>
                </a:lnTo>
                <a:lnTo>
                  <a:pt x="7907457" y="4173912"/>
                </a:lnTo>
                <a:lnTo>
                  <a:pt x="0" y="4173912"/>
                </a:lnTo>
                <a:lnTo>
                  <a:pt x="0" y="0"/>
                </a:lnTo>
                <a:close/>
              </a:path>
            </a:pathLst>
          </a:custGeom>
          <a:blipFill>
            <a:blip r:embed="rId4"/>
            <a:stretch>
              <a:fillRect l="0" t="0" r="0" b="0"/>
            </a:stretch>
          </a:blipFill>
        </p:spPr>
      </p:sp>
      <p:sp>
        <p:nvSpPr>
          <p:cNvPr name="Freeform 5" id="5"/>
          <p:cNvSpPr/>
          <p:nvPr/>
        </p:nvSpPr>
        <p:spPr>
          <a:xfrm flipH="false" flipV="false" rot="0">
            <a:off x="8583663" y="5563655"/>
            <a:ext cx="9505089" cy="3948177"/>
          </a:xfrm>
          <a:custGeom>
            <a:avLst/>
            <a:gdLst/>
            <a:ahLst/>
            <a:cxnLst/>
            <a:rect r="r" b="b" t="t" l="l"/>
            <a:pathLst>
              <a:path h="3948177" w="9505089">
                <a:moveTo>
                  <a:pt x="0" y="0"/>
                </a:moveTo>
                <a:lnTo>
                  <a:pt x="9505089" y="0"/>
                </a:lnTo>
                <a:lnTo>
                  <a:pt x="9505089" y="3948177"/>
                </a:lnTo>
                <a:lnTo>
                  <a:pt x="0" y="3948177"/>
                </a:lnTo>
                <a:lnTo>
                  <a:pt x="0" y="0"/>
                </a:lnTo>
                <a:close/>
              </a:path>
            </a:pathLst>
          </a:custGeom>
          <a:blipFill>
            <a:blip r:embed="rId5"/>
            <a:stretch>
              <a:fillRect l="-4071" t="-3267" r="-33926" b="-28353"/>
            </a:stretch>
          </a:blipFill>
        </p:spPr>
      </p:sp>
      <p:sp>
        <p:nvSpPr>
          <p:cNvPr name="TextBox 6" id="6"/>
          <p:cNvSpPr txBox="true"/>
          <p:nvPr/>
        </p:nvSpPr>
        <p:spPr>
          <a:xfrm rot="0">
            <a:off x="4230891" y="544873"/>
            <a:ext cx="7893868" cy="862879"/>
          </a:xfrm>
          <a:prstGeom prst="rect">
            <a:avLst/>
          </a:prstGeom>
        </p:spPr>
        <p:txBody>
          <a:bodyPr anchor="t" rtlCol="false" tIns="0" lIns="0" bIns="0" rIns="0">
            <a:spAutoFit/>
          </a:bodyPr>
          <a:lstStyle/>
          <a:p>
            <a:pPr algn="ctr">
              <a:lnSpc>
                <a:spcPts val="7039"/>
              </a:lnSpc>
              <a:spcBef>
                <a:spcPct val="0"/>
              </a:spcBef>
            </a:pPr>
            <a:r>
              <a:rPr lang="en-US" b="true" sz="5028" spc="-55">
                <a:solidFill>
                  <a:srgbClr val="FFFFFF"/>
                </a:solidFill>
                <a:latin typeface="IBM Plex Sans Condensed Bold"/>
                <a:ea typeface="IBM Plex Sans Condensed Bold"/>
                <a:cs typeface="IBM Plex Sans Condensed Bold"/>
                <a:sym typeface="IBM Plex Sans Condensed Bold"/>
              </a:rPr>
              <a:t>WEBSITES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true" flipV="true" rot="0">
            <a:off x="2717021" y="-2013837"/>
            <a:ext cx="21100402" cy="13214127"/>
          </a:xfrm>
          <a:custGeom>
            <a:avLst/>
            <a:gdLst/>
            <a:ahLst/>
            <a:cxnLst/>
            <a:rect r="r" b="b" t="t" l="l"/>
            <a:pathLst>
              <a:path h="13214127" w="21100402">
                <a:moveTo>
                  <a:pt x="21100402" y="13214127"/>
                </a:moveTo>
                <a:lnTo>
                  <a:pt x="0" y="13214127"/>
                </a:lnTo>
                <a:lnTo>
                  <a:pt x="0" y="0"/>
                </a:lnTo>
                <a:lnTo>
                  <a:pt x="21100402" y="0"/>
                </a:lnTo>
                <a:lnTo>
                  <a:pt x="21100402" y="13214127"/>
                </a:lnTo>
                <a:close/>
              </a:path>
            </a:pathLst>
          </a:custGeom>
          <a:blipFill>
            <a:blip r:embed="rId2"/>
            <a:stretch>
              <a:fillRect l="0" t="0" r="0" b="0"/>
            </a:stretch>
          </a:blipFill>
        </p:spPr>
      </p:sp>
      <p:sp>
        <p:nvSpPr>
          <p:cNvPr name="Freeform 3" id="3"/>
          <p:cNvSpPr/>
          <p:nvPr/>
        </p:nvSpPr>
        <p:spPr>
          <a:xfrm flipH="true" flipV="true" rot="-6759867">
            <a:off x="-8608922" y="629676"/>
            <a:ext cx="21100402" cy="13214127"/>
          </a:xfrm>
          <a:custGeom>
            <a:avLst/>
            <a:gdLst/>
            <a:ahLst/>
            <a:cxnLst/>
            <a:rect r="r" b="b" t="t" l="l"/>
            <a:pathLst>
              <a:path h="13214127" w="21100402">
                <a:moveTo>
                  <a:pt x="21100402" y="13214127"/>
                </a:moveTo>
                <a:lnTo>
                  <a:pt x="0" y="13214127"/>
                </a:lnTo>
                <a:lnTo>
                  <a:pt x="0" y="0"/>
                </a:lnTo>
                <a:lnTo>
                  <a:pt x="21100402" y="0"/>
                </a:lnTo>
                <a:lnTo>
                  <a:pt x="21100402" y="13214127"/>
                </a:lnTo>
                <a:close/>
              </a:path>
            </a:pathLst>
          </a:custGeom>
          <a:blipFill>
            <a:blip r:embed="rId2"/>
            <a:stretch>
              <a:fillRect l="0" t="0" r="0" b="0"/>
            </a:stretch>
          </a:blipFill>
        </p:spPr>
      </p:sp>
      <p:sp>
        <p:nvSpPr>
          <p:cNvPr name="Freeform 4" id="4"/>
          <p:cNvSpPr/>
          <p:nvPr/>
        </p:nvSpPr>
        <p:spPr>
          <a:xfrm flipH="false" flipV="false" rot="-9205315">
            <a:off x="10308261" y="-3086100"/>
            <a:ext cx="9212239" cy="8229600"/>
          </a:xfrm>
          <a:custGeom>
            <a:avLst/>
            <a:gdLst/>
            <a:ahLst/>
            <a:cxnLst/>
            <a:rect r="r" b="b" t="t" l="l"/>
            <a:pathLst>
              <a:path h="8229600" w="9212239">
                <a:moveTo>
                  <a:pt x="0" y="0"/>
                </a:moveTo>
                <a:lnTo>
                  <a:pt x="9212239" y="0"/>
                </a:lnTo>
                <a:lnTo>
                  <a:pt x="9212239" y="8229600"/>
                </a:lnTo>
                <a:lnTo>
                  <a:pt x="0" y="8229600"/>
                </a:lnTo>
                <a:lnTo>
                  <a:pt x="0" y="0"/>
                </a:lnTo>
                <a:close/>
              </a:path>
            </a:pathLst>
          </a:custGeom>
          <a:blipFill>
            <a:blip r:embed="rId3"/>
            <a:stretch>
              <a:fillRect l="0" t="0" r="0" b="0"/>
            </a:stretch>
          </a:blipFill>
        </p:spPr>
      </p:sp>
      <p:sp>
        <p:nvSpPr>
          <p:cNvPr name="Freeform 5" id="5"/>
          <p:cNvSpPr/>
          <p:nvPr/>
        </p:nvSpPr>
        <p:spPr>
          <a:xfrm flipH="false" flipV="false" rot="0">
            <a:off x="15236014" y="3782751"/>
            <a:ext cx="2197610" cy="2721499"/>
          </a:xfrm>
          <a:custGeom>
            <a:avLst/>
            <a:gdLst/>
            <a:ahLst/>
            <a:cxnLst/>
            <a:rect r="r" b="b" t="t" l="l"/>
            <a:pathLst>
              <a:path h="2721499" w="2197610">
                <a:moveTo>
                  <a:pt x="0" y="0"/>
                </a:moveTo>
                <a:lnTo>
                  <a:pt x="2197610" y="0"/>
                </a:lnTo>
                <a:lnTo>
                  <a:pt x="2197610" y="2721498"/>
                </a:lnTo>
                <a:lnTo>
                  <a:pt x="0" y="272149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6" id="6"/>
          <p:cNvSpPr txBox="true"/>
          <p:nvPr/>
        </p:nvSpPr>
        <p:spPr>
          <a:xfrm rot="0">
            <a:off x="629563" y="491582"/>
            <a:ext cx="7874566" cy="1007561"/>
          </a:xfrm>
          <a:prstGeom prst="rect">
            <a:avLst/>
          </a:prstGeom>
        </p:spPr>
        <p:txBody>
          <a:bodyPr anchor="t" rtlCol="false" tIns="0" lIns="0" bIns="0" rIns="0">
            <a:spAutoFit/>
          </a:bodyPr>
          <a:lstStyle/>
          <a:p>
            <a:pPr algn="l">
              <a:lnSpc>
                <a:spcPts val="7599"/>
              </a:lnSpc>
            </a:pPr>
            <a:r>
              <a:rPr lang="en-US" sz="6229" b="true">
                <a:solidFill>
                  <a:srgbClr val="FFFFFF"/>
                </a:solidFill>
                <a:latin typeface="Poppins Semi-Bold"/>
                <a:ea typeface="Poppins Semi-Bold"/>
                <a:cs typeface="Poppins Semi-Bold"/>
                <a:sym typeface="Poppins Semi-Bold"/>
              </a:rPr>
              <a:t>METHODOLOGY</a:t>
            </a:r>
          </a:p>
        </p:txBody>
      </p:sp>
      <p:grpSp>
        <p:nvGrpSpPr>
          <p:cNvPr name="Group 7" id="7"/>
          <p:cNvGrpSpPr/>
          <p:nvPr/>
        </p:nvGrpSpPr>
        <p:grpSpPr>
          <a:xfrm rot="0">
            <a:off x="8354643" y="3803812"/>
            <a:ext cx="5857496" cy="1651433"/>
            <a:chOff x="0" y="0"/>
            <a:chExt cx="1592563" cy="448999"/>
          </a:xfrm>
        </p:grpSpPr>
        <p:sp>
          <p:nvSpPr>
            <p:cNvPr name="Freeform 8" id="8"/>
            <p:cNvSpPr/>
            <p:nvPr/>
          </p:nvSpPr>
          <p:spPr>
            <a:xfrm flipH="false" flipV="false" rot="0">
              <a:off x="0" y="0"/>
              <a:ext cx="1592563" cy="448999"/>
            </a:xfrm>
            <a:custGeom>
              <a:avLst/>
              <a:gdLst/>
              <a:ahLst/>
              <a:cxnLst/>
              <a:rect r="r" b="b" t="t" l="l"/>
              <a:pathLst>
                <a:path h="448999" w="1592563">
                  <a:moveTo>
                    <a:pt x="132171" y="0"/>
                  </a:moveTo>
                  <a:lnTo>
                    <a:pt x="1460392" y="0"/>
                  </a:lnTo>
                  <a:cubicBezTo>
                    <a:pt x="1533388" y="0"/>
                    <a:pt x="1592563" y="59175"/>
                    <a:pt x="1592563" y="132171"/>
                  </a:cubicBezTo>
                  <a:lnTo>
                    <a:pt x="1592563" y="316828"/>
                  </a:lnTo>
                  <a:cubicBezTo>
                    <a:pt x="1592563" y="351882"/>
                    <a:pt x="1578638" y="385500"/>
                    <a:pt x="1553851" y="410287"/>
                  </a:cubicBezTo>
                  <a:cubicBezTo>
                    <a:pt x="1529064" y="435074"/>
                    <a:pt x="1495446" y="448999"/>
                    <a:pt x="1460392" y="448999"/>
                  </a:cubicBezTo>
                  <a:lnTo>
                    <a:pt x="132171" y="448999"/>
                  </a:lnTo>
                  <a:cubicBezTo>
                    <a:pt x="59175" y="448999"/>
                    <a:pt x="0" y="389824"/>
                    <a:pt x="0" y="316828"/>
                  </a:cubicBezTo>
                  <a:lnTo>
                    <a:pt x="0" y="132171"/>
                  </a:lnTo>
                  <a:cubicBezTo>
                    <a:pt x="0" y="59175"/>
                    <a:pt x="59175" y="0"/>
                    <a:pt x="132171" y="0"/>
                  </a:cubicBezTo>
                  <a:close/>
                </a:path>
              </a:pathLst>
            </a:custGeom>
            <a:solidFill>
              <a:srgbClr val="000000">
                <a:alpha val="0"/>
              </a:srgbClr>
            </a:solidFill>
            <a:ln w="9525" cap="rnd">
              <a:solidFill>
                <a:srgbClr val="FFFFFF"/>
              </a:solidFill>
              <a:prstDash val="solid"/>
              <a:round/>
            </a:ln>
          </p:spPr>
        </p:sp>
        <p:sp>
          <p:nvSpPr>
            <p:cNvPr name="TextBox 9" id="9"/>
            <p:cNvSpPr txBox="true"/>
            <p:nvPr/>
          </p:nvSpPr>
          <p:spPr>
            <a:xfrm>
              <a:off x="0" y="-66675"/>
              <a:ext cx="1592563" cy="515674"/>
            </a:xfrm>
            <a:prstGeom prst="rect">
              <a:avLst/>
            </a:prstGeom>
          </p:spPr>
          <p:txBody>
            <a:bodyPr anchor="ctr" rtlCol="false" tIns="46687" lIns="46687" bIns="46687" rIns="46687"/>
            <a:lstStyle/>
            <a:p>
              <a:pPr algn="ctr">
                <a:lnSpc>
                  <a:spcPts val="5786"/>
                </a:lnSpc>
              </a:pPr>
              <a:r>
                <a:rPr lang="en-US" b="true" sz="4132" spc="194">
                  <a:solidFill>
                    <a:srgbClr val="FFFFFF"/>
                  </a:solidFill>
                  <a:latin typeface="Montserrat Medium"/>
                  <a:ea typeface="Montserrat Medium"/>
                  <a:cs typeface="Montserrat Medium"/>
                  <a:sym typeface="Montserrat Medium"/>
                </a:rPr>
                <a:t>Data Analysis</a:t>
              </a:r>
            </a:p>
          </p:txBody>
        </p:sp>
      </p:grpSp>
      <p:grpSp>
        <p:nvGrpSpPr>
          <p:cNvPr name="Group 10" id="10"/>
          <p:cNvGrpSpPr/>
          <p:nvPr/>
        </p:nvGrpSpPr>
        <p:grpSpPr>
          <a:xfrm rot="0">
            <a:off x="1477972" y="3767511"/>
            <a:ext cx="5857496" cy="1651433"/>
            <a:chOff x="0" y="0"/>
            <a:chExt cx="1592563" cy="448999"/>
          </a:xfrm>
        </p:grpSpPr>
        <p:sp>
          <p:nvSpPr>
            <p:cNvPr name="Freeform 11" id="11"/>
            <p:cNvSpPr/>
            <p:nvPr/>
          </p:nvSpPr>
          <p:spPr>
            <a:xfrm flipH="false" flipV="false" rot="0">
              <a:off x="0" y="0"/>
              <a:ext cx="1592563" cy="448999"/>
            </a:xfrm>
            <a:custGeom>
              <a:avLst/>
              <a:gdLst/>
              <a:ahLst/>
              <a:cxnLst/>
              <a:rect r="r" b="b" t="t" l="l"/>
              <a:pathLst>
                <a:path h="448999" w="1592563">
                  <a:moveTo>
                    <a:pt x="132171" y="0"/>
                  </a:moveTo>
                  <a:lnTo>
                    <a:pt x="1460392" y="0"/>
                  </a:lnTo>
                  <a:cubicBezTo>
                    <a:pt x="1533388" y="0"/>
                    <a:pt x="1592563" y="59175"/>
                    <a:pt x="1592563" y="132171"/>
                  </a:cubicBezTo>
                  <a:lnTo>
                    <a:pt x="1592563" y="316828"/>
                  </a:lnTo>
                  <a:cubicBezTo>
                    <a:pt x="1592563" y="351882"/>
                    <a:pt x="1578638" y="385500"/>
                    <a:pt x="1553851" y="410287"/>
                  </a:cubicBezTo>
                  <a:cubicBezTo>
                    <a:pt x="1529064" y="435074"/>
                    <a:pt x="1495446" y="448999"/>
                    <a:pt x="1460392" y="448999"/>
                  </a:cubicBezTo>
                  <a:lnTo>
                    <a:pt x="132171" y="448999"/>
                  </a:lnTo>
                  <a:cubicBezTo>
                    <a:pt x="59175" y="448999"/>
                    <a:pt x="0" y="389824"/>
                    <a:pt x="0" y="316828"/>
                  </a:cubicBezTo>
                  <a:lnTo>
                    <a:pt x="0" y="132171"/>
                  </a:lnTo>
                  <a:cubicBezTo>
                    <a:pt x="0" y="59175"/>
                    <a:pt x="59175" y="0"/>
                    <a:pt x="132171" y="0"/>
                  </a:cubicBezTo>
                  <a:close/>
                </a:path>
              </a:pathLst>
            </a:custGeom>
            <a:solidFill>
              <a:srgbClr val="000000">
                <a:alpha val="0"/>
              </a:srgbClr>
            </a:solidFill>
            <a:ln w="9525" cap="rnd">
              <a:solidFill>
                <a:srgbClr val="FFFFFF"/>
              </a:solidFill>
              <a:prstDash val="solid"/>
              <a:round/>
            </a:ln>
          </p:spPr>
        </p:sp>
        <p:sp>
          <p:nvSpPr>
            <p:cNvPr name="TextBox 12" id="12"/>
            <p:cNvSpPr txBox="true"/>
            <p:nvPr/>
          </p:nvSpPr>
          <p:spPr>
            <a:xfrm>
              <a:off x="0" y="-66675"/>
              <a:ext cx="1592563" cy="515674"/>
            </a:xfrm>
            <a:prstGeom prst="rect">
              <a:avLst/>
            </a:prstGeom>
          </p:spPr>
          <p:txBody>
            <a:bodyPr anchor="ctr" rtlCol="false" tIns="46687" lIns="46687" bIns="46687" rIns="46687"/>
            <a:lstStyle/>
            <a:p>
              <a:pPr algn="ctr">
                <a:lnSpc>
                  <a:spcPts val="5786"/>
                </a:lnSpc>
              </a:pPr>
              <a:r>
                <a:rPr lang="en-US" b="true" sz="4132" spc="194">
                  <a:solidFill>
                    <a:srgbClr val="FFFFFF"/>
                  </a:solidFill>
                  <a:latin typeface="Montserrat Medium"/>
                  <a:ea typeface="Montserrat Medium"/>
                  <a:cs typeface="Montserrat Medium"/>
                  <a:sym typeface="Montserrat Medium"/>
                </a:rPr>
                <a:t>Data collection</a:t>
              </a:r>
            </a:p>
          </p:txBody>
        </p:sp>
      </p:grpSp>
      <p:grpSp>
        <p:nvGrpSpPr>
          <p:cNvPr name="Group 13" id="13"/>
          <p:cNvGrpSpPr/>
          <p:nvPr/>
        </p:nvGrpSpPr>
        <p:grpSpPr>
          <a:xfrm rot="0">
            <a:off x="8261010" y="6298535"/>
            <a:ext cx="5857496" cy="1651433"/>
            <a:chOff x="0" y="0"/>
            <a:chExt cx="1592563" cy="448999"/>
          </a:xfrm>
        </p:grpSpPr>
        <p:sp>
          <p:nvSpPr>
            <p:cNvPr name="Freeform 14" id="14"/>
            <p:cNvSpPr/>
            <p:nvPr/>
          </p:nvSpPr>
          <p:spPr>
            <a:xfrm flipH="false" flipV="false" rot="0">
              <a:off x="0" y="0"/>
              <a:ext cx="1592563" cy="448999"/>
            </a:xfrm>
            <a:custGeom>
              <a:avLst/>
              <a:gdLst/>
              <a:ahLst/>
              <a:cxnLst/>
              <a:rect r="r" b="b" t="t" l="l"/>
              <a:pathLst>
                <a:path h="448999" w="1592563">
                  <a:moveTo>
                    <a:pt x="132171" y="0"/>
                  </a:moveTo>
                  <a:lnTo>
                    <a:pt x="1460392" y="0"/>
                  </a:lnTo>
                  <a:cubicBezTo>
                    <a:pt x="1533388" y="0"/>
                    <a:pt x="1592563" y="59175"/>
                    <a:pt x="1592563" y="132171"/>
                  </a:cubicBezTo>
                  <a:lnTo>
                    <a:pt x="1592563" y="316828"/>
                  </a:lnTo>
                  <a:cubicBezTo>
                    <a:pt x="1592563" y="351882"/>
                    <a:pt x="1578638" y="385500"/>
                    <a:pt x="1553851" y="410287"/>
                  </a:cubicBezTo>
                  <a:cubicBezTo>
                    <a:pt x="1529064" y="435074"/>
                    <a:pt x="1495446" y="448999"/>
                    <a:pt x="1460392" y="448999"/>
                  </a:cubicBezTo>
                  <a:lnTo>
                    <a:pt x="132171" y="448999"/>
                  </a:lnTo>
                  <a:cubicBezTo>
                    <a:pt x="59175" y="448999"/>
                    <a:pt x="0" y="389824"/>
                    <a:pt x="0" y="316828"/>
                  </a:cubicBezTo>
                  <a:lnTo>
                    <a:pt x="0" y="132171"/>
                  </a:lnTo>
                  <a:cubicBezTo>
                    <a:pt x="0" y="59175"/>
                    <a:pt x="59175" y="0"/>
                    <a:pt x="132171" y="0"/>
                  </a:cubicBezTo>
                  <a:close/>
                </a:path>
              </a:pathLst>
            </a:custGeom>
            <a:solidFill>
              <a:srgbClr val="000000">
                <a:alpha val="0"/>
              </a:srgbClr>
            </a:solidFill>
            <a:ln w="9525" cap="rnd">
              <a:solidFill>
                <a:srgbClr val="FFFFFF"/>
              </a:solidFill>
              <a:prstDash val="solid"/>
              <a:round/>
            </a:ln>
          </p:spPr>
        </p:sp>
        <p:sp>
          <p:nvSpPr>
            <p:cNvPr name="TextBox 15" id="15"/>
            <p:cNvSpPr txBox="true"/>
            <p:nvPr/>
          </p:nvSpPr>
          <p:spPr>
            <a:xfrm>
              <a:off x="0" y="-66675"/>
              <a:ext cx="1592563" cy="515674"/>
            </a:xfrm>
            <a:prstGeom prst="rect">
              <a:avLst/>
            </a:prstGeom>
          </p:spPr>
          <p:txBody>
            <a:bodyPr anchor="ctr" rtlCol="false" tIns="46687" lIns="46687" bIns="46687" rIns="46687"/>
            <a:lstStyle/>
            <a:p>
              <a:pPr algn="ctr">
                <a:lnSpc>
                  <a:spcPts val="5786"/>
                </a:lnSpc>
              </a:pPr>
              <a:r>
                <a:rPr lang="en-US" b="true" sz="4132" spc="194">
                  <a:solidFill>
                    <a:srgbClr val="FFFFFF"/>
                  </a:solidFill>
                  <a:latin typeface="Montserrat Medium"/>
                  <a:ea typeface="Montserrat Medium"/>
                  <a:cs typeface="Montserrat Medium"/>
                  <a:sym typeface="Montserrat Medium"/>
                </a:rPr>
                <a:t>User-Friendly Interface</a:t>
              </a:r>
            </a:p>
          </p:txBody>
        </p:sp>
      </p:grpSp>
      <p:grpSp>
        <p:nvGrpSpPr>
          <p:cNvPr name="Group 16" id="16"/>
          <p:cNvGrpSpPr/>
          <p:nvPr/>
        </p:nvGrpSpPr>
        <p:grpSpPr>
          <a:xfrm rot="0">
            <a:off x="1473273" y="6298535"/>
            <a:ext cx="5857496" cy="1651433"/>
            <a:chOff x="0" y="0"/>
            <a:chExt cx="1592563" cy="448999"/>
          </a:xfrm>
        </p:grpSpPr>
        <p:sp>
          <p:nvSpPr>
            <p:cNvPr name="Freeform 17" id="17"/>
            <p:cNvSpPr/>
            <p:nvPr/>
          </p:nvSpPr>
          <p:spPr>
            <a:xfrm flipH="false" flipV="false" rot="0">
              <a:off x="0" y="0"/>
              <a:ext cx="1592563" cy="448999"/>
            </a:xfrm>
            <a:custGeom>
              <a:avLst/>
              <a:gdLst/>
              <a:ahLst/>
              <a:cxnLst/>
              <a:rect r="r" b="b" t="t" l="l"/>
              <a:pathLst>
                <a:path h="448999" w="1592563">
                  <a:moveTo>
                    <a:pt x="132171" y="0"/>
                  </a:moveTo>
                  <a:lnTo>
                    <a:pt x="1460392" y="0"/>
                  </a:lnTo>
                  <a:cubicBezTo>
                    <a:pt x="1533388" y="0"/>
                    <a:pt x="1592563" y="59175"/>
                    <a:pt x="1592563" y="132171"/>
                  </a:cubicBezTo>
                  <a:lnTo>
                    <a:pt x="1592563" y="316828"/>
                  </a:lnTo>
                  <a:cubicBezTo>
                    <a:pt x="1592563" y="351882"/>
                    <a:pt x="1578638" y="385500"/>
                    <a:pt x="1553851" y="410287"/>
                  </a:cubicBezTo>
                  <a:cubicBezTo>
                    <a:pt x="1529064" y="435074"/>
                    <a:pt x="1495446" y="448999"/>
                    <a:pt x="1460392" y="448999"/>
                  </a:cubicBezTo>
                  <a:lnTo>
                    <a:pt x="132171" y="448999"/>
                  </a:lnTo>
                  <a:cubicBezTo>
                    <a:pt x="59175" y="448999"/>
                    <a:pt x="0" y="389824"/>
                    <a:pt x="0" y="316828"/>
                  </a:cubicBezTo>
                  <a:lnTo>
                    <a:pt x="0" y="132171"/>
                  </a:lnTo>
                  <a:cubicBezTo>
                    <a:pt x="0" y="59175"/>
                    <a:pt x="59175" y="0"/>
                    <a:pt x="132171" y="0"/>
                  </a:cubicBezTo>
                  <a:close/>
                </a:path>
              </a:pathLst>
            </a:custGeom>
            <a:solidFill>
              <a:srgbClr val="000000">
                <a:alpha val="0"/>
              </a:srgbClr>
            </a:solidFill>
            <a:ln w="9525" cap="rnd">
              <a:solidFill>
                <a:srgbClr val="FFFFFF"/>
              </a:solidFill>
              <a:prstDash val="solid"/>
              <a:round/>
            </a:ln>
          </p:spPr>
        </p:sp>
        <p:sp>
          <p:nvSpPr>
            <p:cNvPr name="TextBox 18" id="18"/>
            <p:cNvSpPr txBox="true"/>
            <p:nvPr/>
          </p:nvSpPr>
          <p:spPr>
            <a:xfrm>
              <a:off x="0" y="-66675"/>
              <a:ext cx="1592563" cy="515674"/>
            </a:xfrm>
            <a:prstGeom prst="rect">
              <a:avLst/>
            </a:prstGeom>
          </p:spPr>
          <p:txBody>
            <a:bodyPr anchor="ctr" rtlCol="false" tIns="46687" lIns="46687" bIns="46687" rIns="46687"/>
            <a:lstStyle/>
            <a:p>
              <a:pPr algn="ctr">
                <a:lnSpc>
                  <a:spcPts val="5786"/>
                </a:lnSpc>
              </a:pPr>
              <a:r>
                <a:rPr lang="en-US" b="true" sz="4132" spc="194">
                  <a:solidFill>
                    <a:srgbClr val="FFFFFF"/>
                  </a:solidFill>
                  <a:latin typeface="Montserrat Medium"/>
                  <a:ea typeface="Montserrat Medium"/>
                  <a:cs typeface="Montserrat Medium"/>
                  <a:sym typeface="Montserrat Medium"/>
                </a:rPr>
                <a:t>Decision Support</a:t>
              </a:r>
            </a:p>
          </p:txBody>
        </p:sp>
      </p:grpSp>
      <p:grpSp>
        <p:nvGrpSpPr>
          <p:cNvPr name="Group 19" id="19"/>
          <p:cNvGrpSpPr/>
          <p:nvPr/>
        </p:nvGrpSpPr>
        <p:grpSpPr>
          <a:xfrm rot="0">
            <a:off x="5332261" y="1646372"/>
            <a:ext cx="5857496" cy="1651433"/>
            <a:chOff x="0" y="0"/>
            <a:chExt cx="1592563" cy="448999"/>
          </a:xfrm>
        </p:grpSpPr>
        <p:sp>
          <p:nvSpPr>
            <p:cNvPr name="Freeform 20" id="20"/>
            <p:cNvSpPr/>
            <p:nvPr/>
          </p:nvSpPr>
          <p:spPr>
            <a:xfrm flipH="false" flipV="false" rot="0">
              <a:off x="0" y="0"/>
              <a:ext cx="1592563" cy="448999"/>
            </a:xfrm>
            <a:custGeom>
              <a:avLst/>
              <a:gdLst/>
              <a:ahLst/>
              <a:cxnLst/>
              <a:rect r="r" b="b" t="t" l="l"/>
              <a:pathLst>
                <a:path h="448999" w="1592563">
                  <a:moveTo>
                    <a:pt x="132171" y="0"/>
                  </a:moveTo>
                  <a:lnTo>
                    <a:pt x="1460392" y="0"/>
                  </a:lnTo>
                  <a:cubicBezTo>
                    <a:pt x="1533388" y="0"/>
                    <a:pt x="1592563" y="59175"/>
                    <a:pt x="1592563" y="132171"/>
                  </a:cubicBezTo>
                  <a:lnTo>
                    <a:pt x="1592563" y="316828"/>
                  </a:lnTo>
                  <a:cubicBezTo>
                    <a:pt x="1592563" y="351882"/>
                    <a:pt x="1578638" y="385500"/>
                    <a:pt x="1553851" y="410287"/>
                  </a:cubicBezTo>
                  <a:cubicBezTo>
                    <a:pt x="1529064" y="435074"/>
                    <a:pt x="1495446" y="448999"/>
                    <a:pt x="1460392" y="448999"/>
                  </a:cubicBezTo>
                  <a:lnTo>
                    <a:pt x="132171" y="448999"/>
                  </a:lnTo>
                  <a:cubicBezTo>
                    <a:pt x="59175" y="448999"/>
                    <a:pt x="0" y="389824"/>
                    <a:pt x="0" y="316828"/>
                  </a:cubicBezTo>
                  <a:lnTo>
                    <a:pt x="0" y="132171"/>
                  </a:lnTo>
                  <a:cubicBezTo>
                    <a:pt x="0" y="59175"/>
                    <a:pt x="59175" y="0"/>
                    <a:pt x="132171" y="0"/>
                  </a:cubicBezTo>
                  <a:close/>
                </a:path>
              </a:pathLst>
            </a:custGeom>
            <a:solidFill>
              <a:srgbClr val="000000">
                <a:alpha val="0"/>
              </a:srgbClr>
            </a:solidFill>
            <a:ln w="9525" cap="rnd">
              <a:solidFill>
                <a:srgbClr val="FFFFFF"/>
              </a:solidFill>
              <a:prstDash val="solid"/>
              <a:round/>
            </a:ln>
          </p:spPr>
        </p:sp>
        <p:sp>
          <p:nvSpPr>
            <p:cNvPr name="TextBox 21" id="21"/>
            <p:cNvSpPr txBox="true"/>
            <p:nvPr/>
          </p:nvSpPr>
          <p:spPr>
            <a:xfrm>
              <a:off x="0" y="-66675"/>
              <a:ext cx="1592563" cy="515674"/>
            </a:xfrm>
            <a:prstGeom prst="rect">
              <a:avLst/>
            </a:prstGeom>
          </p:spPr>
          <p:txBody>
            <a:bodyPr anchor="ctr" rtlCol="false" tIns="46687" lIns="46687" bIns="46687" rIns="46687"/>
            <a:lstStyle/>
            <a:p>
              <a:pPr algn="ctr">
                <a:lnSpc>
                  <a:spcPts val="5786"/>
                </a:lnSpc>
              </a:pPr>
              <a:r>
                <a:rPr lang="en-US" b="true" sz="4132" spc="194">
                  <a:solidFill>
                    <a:srgbClr val="FFFFFF"/>
                  </a:solidFill>
                  <a:latin typeface="Montserrat Medium"/>
                  <a:ea typeface="Montserrat Medium"/>
                  <a:cs typeface="Montserrat Medium"/>
                  <a:sym typeface="Montserrat Medium"/>
                </a:rPr>
                <a:t>Requirement</a:t>
              </a:r>
            </a:p>
            <a:p>
              <a:pPr algn="ctr">
                <a:lnSpc>
                  <a:spcPts val="5786"/>
                </a:lnSpc>
              </a:pPr>
              <a:r>
                <a:rPr lang="en-US" b="true" sz="4132" spc="194">
                  <a:solidFill>
                    <a:srgbClr val="FFFFFF"/>
                  </a:solidFill>
                  <a:latin typeface="Montserrat Medium"/>
                  <a:ea typeface="Montserrat Medium"/>
                  <a:cs typeface="Montserrat Medium"/>
                  <a:sym typeface="Montserrat Medium"/>
                </a:rPr>
                <a:t> Analysis</a:t>
              </a:r>
            </a:p>
          </p:txBody>
        </p:sp>
      </p:gr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true" flipV="true" rot="0">
            <a:off x="2717021" y="-2013837"/>
            <a:ext cx="21100402" cy="13214127"/>
          </a:xfrm>
          <a:custGeom>
            <a:avLst/>
            <a:gdLst/>
            <a:ahLst/>
            <a:cxnLst/>
            <a:rect r="r" b="b" t="t" l="l"/>
            <a:pathLst>
              <a:path h="13214127" w="21100402">
                <a:moveTo>
                  <a:pt x="21100402" y="13214127"/>
                </a:moveTo>
                <a:lnTo>
                  <a:pt x="0" y="13214127"/>
                </a:lnTo>
                <a:lnTo>
                  <a:pt x="0" y="0"/>
                </a:lnTo>
                <a:lnTo>
                  <a:pt x="21100402" y="0"/>
                </a:lnTo>
                <a:lnTo>
                  <a:pt x="21100402" y="13214127"/>
                </a:lnTo>
                <a:close/>
              </a:path>
            </a:pathLst>
          </a:custGeom>
          <a:blipFill>
            <a:blip r:embed="rId2"/>
            <a:stretch>
              <a:fillRect l="0" t="0" r="0" b="0"/>
            </a:stretch>
          </a:blipFill>
        </p:spPr>
      </p:sp>
      <p:sp>
        <p:nvSpPr>
          <p:cNvPr name="Freeform 3" id="3"/>
          <p:cNvSpPr/>
          <p:nvPr/>
        </p:nvSpPr>
        <p:spPr>
          <a:xfrm flipH="true" flipV="true" rot="-6759867">
            <a:off x="-8608922" y="629676"/>
            <a:ext cx="21100402" cy="13214127"/>
          </a:xfrm>
          <a:custGeom>
            <a:avLst/>
            <a:gdLst/>
            <a:ahLst/>
            <a:cxnLst/>
            <a:rect r="r" b="b" t="t" l="l"/>
            <a:pathLst>
              <a:path h="13214127" w="21100402">
                <a:moveTo>
                  <a:pt x="21100402" y="13214127"/>
                </a:moveTo>
                <a:lnTo>
                  <a:pt x="0" y="13214127"/>
                </a:lnTo>
                <a:lnTo>
                  <a:pt x="0" y="0"/>
                </a:lnTo>
                <a:lnTo>
                  <a:pt x="21100402" y="0"/>
                </a:lnTo>
                <a:lnTo>
                  <a:pt x="21100402" y="13214127"/>
                </a:lnTo>
                <a:close/>
              </a:path>
            </a:pathLst>
          </a:custGeom>
          <a:blipFill>
            <a:blip r:embed="rId2"/>
            <a:stretch>
              <a:fillRect l="0" t="0" r="0" b="0"/>
            </a:stretch>
          </a:blipFill>
        </p:spPr>
      </p:sp>
      <p:sp>
        <p:nvSpPr>
          <p:cNvPr name="Freeform 4" id="4"/>
          <p:cNvSpPr/>
          <p:nvPr/>
        </p:nvSpPr>
        <p:spPr>
          <a:xfrm flipH="false" flipV="false" rot="-9205315">
            <a:off x="10308261" y="-3086100"/>
            <a:ext cx="9212239" cy="8229600"/>
          </a:xfrm>
          <a:custGeom>
            <a:avLst/>
            <a:gdLst/>
            <a:ahLst/>
            <a:cxnLst/>
            <a:rect r="r" b="b" t="t" l="l"/>
            <a:pathLst>
              <a:path h="8229600" w="9212239">
                <a:moveTo>
                  <a:pt x="0" y="0"/>
                </a:moveTo>
                <a:lnTo>
                  <a:pt x="9212239" y="0"/>
                </a:lnTo>
                <a:lnTo>
                  <a:pt x="9212239" y="8229600"/>
                </a:lnTo>
                <a:lnTo>
                  <a:pt x="0" y="8229600"/>
                </a:lnTo>
                <a:lnTo>
                  <a:pt x="0" y="0"/>
                </a:lnTo>
                <a:close/>
              </a:path>
            </a:pathLst>
          </a:custGeom>
          <a:blipFill>
            <a:blip r:embed="rId3"/>
            <a:stretch>
              <a:fillRect l="0" t="0" r="0" b="0"/>
            </a:stretch>
          </a:blipFill>
        </p:spPr>
      </p:sp>
      <p:sp>
        <p:nvSpPr>
          <p:cNvPr name="Freeform 5" id="5"/>
          <p:cNvSpPr/>
          <p:nvPr/>
        </p:nvSpPr>
        <p:spPr>
          <a:xfrm flipH="false" flipV="false" rot="0">
            <a:off x="11167538" y="1729436"/>
            <a:ext cx="7493684" cy="6008572"/>
          </a:xfrm>
          <a:custGeom>
            <a:avLst/>
            <a:gdLst/>
            <a:ahLst/>
            <a:cxnLst/>
            <a:rect r="r" b="b" t="t" l="l"/>
            <a:pathLst>
              <a:path h="6008572" w="7493684">
                <a:moveTo>
                  <a:pt x="0" y="0"/>
                </a:moveTo>
                <a:lnTo>
                  <a:pt x="7493684" y="0"/>
                </a:lnTo>
                <a:lnTo>
                  <a:pt x="7493684" y="6008572"/>
                </a:lnTo>
                <a:lnTo>
                  <a:pt x="0" y="600857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6" id="6"/>
          <p:cNvSpPr txBox="true"/>
          <p:nvPr/>
        </p:nvSpPr>
        <p:spPr>
          <a:xfrm rot="0">
            <a:off x="496091" y="491582"/>
            <a:ext cx="12969778" cy="1007561"/>
          </a:xfrm>
          <a:prstGeom prst="rect">
            <a:avLst/>
          </a:prstGeom>
        </p:spPr>
        <p:txBody>
          <a:bodyPr anchor="t" rtlCol="false" tIns="0" lIns="0" bIns="0" rIns="0">
            <a:spAutoFit/>
          </a:bodyPr>
          <a:lstStyle/>
          <a:p>
            <a:pPr algn="l">
              <a:lnSpc>
                <a:spcPts val="7599"/>
              </a:lnSpc>
            </a:pPr>
            <a:r>
              <a:rPr lang="en-US" sz="6229" b="true">
                <a:solidFill>
                  <a:srgbClr val="FFFFFF"/>
                </a:solidFill>
                <a:latin typeface="Poppins Semi-Bold"/>
                <a:ea typeface="Poppins Semi-Bold"/>
                <a:cs typeface="Poppins Semi-Bold"/>
                <a:sym typeface="Poppins Semi-Bold"/>
              </a:rPr>
              <a:t>TECHNICAL  IMPLIMENTATION</a:t>
            </a:r>
          </a:p>
        </p:txBody>
      </p:sp>
      <p:sp>
        <p:nvSpPr>
          <p:cNvPr name="TextBox 7" id="7"/>
          <p:cNvSpPr txBox="true"/>
          <p:nvPr/>
        </p:nvSpPr>
        <p:spPr>
          <a:xfrm rot="0">
            <a:off x="-745447" y="2425774"/>
            <a:ext cx="10814912" cy="629198"/>
          </a:xfrm>
          <a:prstGeom prst="rect">
            <a:avLst/>
          </a:prstGeom>
        </p:spPr>
        <p:txBody>
          <a:bodyPr anchor="t" rtlCol="false" tIns="0" lIns="0" bIns="0" rIns="0">
            <a:spAutoFit/>
          </a:bodyPr>
          <a:lstStyle/>
          <a:p>
            <a:pPr algn="ctr">
              <a:lnSpc>
                <a:spcPts val="5219"/>
              </a:lnSpc>
              <a:spcBef>
                <a:spcPct val="0"/>
              </a:spcBef>
            </a:pPr>
            <a:r>
              <a:rPr lang="en-US" b="true" sz="3728" spc="-41">
                <a:solidFill>
                  <a:srgbClr val="FFFFFF"/>
                </a:solidFill>
                <a:latin typeface="IBM Plex Sans Condensed Bold"/>
                <a:ea typeface="IBM Plex Sans Condensed Bold"/>
                <a:cs typeface="IBM Plex Sans Condensed Bold"/>
                <a:sym typeface="IBM Plex Sans Condensed Bold"/>
              </a:rPr>
              <a:t>FRONTEND    :   HTML,CSS,JAVASCRIPT</a:t>
            </a:r>
          </a:p>
        </p:txBody>
      </p:sp>
      <p:sp>
        <p:nvSpPr>
          <p:cNvPr name="TextBox 8" id="8"/>
          <p:cNvSpPr txBox="true"/>
          <p:nvPr/>
        </p:nvSpPr>
        <p:spPr>
          <a:xfrm rot="0">
            <a:off x="-745447" y="3363954"/>
            <a:ext cx="10570741" cy="629198"/>
          </a:xfrm>
          <a:prstGeom prst="rect">
            <a:avLst/>
          </a:prstGeom>
        </p:spPr>
        <p:txBody>
          <a:bodyPr anchor="t" rtlCol="false" tIns="0" lIns="0" bIns="0" rIns="0">
            <a:spAutoFit/>
          </a:bodyPr>
          <a:lstStyle/>
          <a:p>
            <a:pPr algn="ctr">
              <a:lnSpc>
                <a:spcPts val="5219"/>
              </a:lnSpc>
              <a:spcBef>
                <a:spcPct val="0"/>
              </a:spcBef>
            </a:pPr>
            <a:r>
              <a:rPr lang="en-US" b="true" sz="3728" spc="-41">
                <a:solidFill>
                  <a:srgbClr val="FFFFFF"/>
                </a:solidFill>
                <a:latin typeface="IBM Plex Sans Condensed Bold"/>
                <a:ea typeface="IBM Plex Sans Condensed Bold"/>
                <a:cs typeface="IBM Plex Sans Condensed Bold"/>
                <a:sym typeface="IBM Plex Sans Condensed Bold"/>
              </a:rPr>
              <a:t>BACKEND       :   NODE.JS,JAVASCRIPT</a:t>
            </a:r>
          </a:p>
        </p:txBody>
      </p:sp>
      <p:sp>
        <p:nvSpPr>
          <p:cNvPr name="TextBox 9" id="9"/>
          <p:cNvSpPr txBox="true"/>
          <p:nvPr/>
        </p:nvSpPr>
        <p:spPr>
          <a:xfrm rot="0">
            <a:off x="641755" y="4412252"/>
            <a:ext cx="5494034" cy="629198"/>
          </a:xfrm>
          <a:prstGeom prst="rect">
            <a:avLst/>
          </a:prstGeom>
        </p:spPr>
        <p:txBody>
          <a:bodyPr anchor="t" rtlCol="false" tIns="0" lIns="0" bIns="0" rIns="0">
            <a:spAutoFit/>
          </a:bodyPr>
          <a:lstStyle/>
          <a:p>
            <a:pPr algn="ctr">
              <a:lnSpc>
                <a:spcPts val="5219"/>
              </a:lnSpc>
              <a:spcBef>
                <a:spcPct val="0"/>
              </a:spcBef>
            </a:pPr>
            <a:r>
              <a:rPr lang="en-US" b="true" sz="3728" spc="-41">
                <a:solidFill>
                  <a:srgbClr val="FFFFFF"/>
                </a:solidFill>
                <a:latin typeface="IBM Plex Sans Condensed Bold"/>
                <a:ea typeface="IBM Plex Sans Condensed Bold"/>
                <a:cs typeface="IBM Plex Sans Condensed Bold"/>
                <a:sym typeface="IBM Plex Sans Condensed Bold"/>
              </a:rPr>
              <a:t>DATABASE     :    MONGODB</a:t>
            </a:r>
          </a:p>
        </p:txBody>
      </p:sp>
      <p:sp>
        <p:nvSpPr>
          <p:cNvPr name="TextBox 10" id="10"/>
          <p:cNvSpPr txBox="true"/>
          <p:nvPr/>
        </p:nvSpPr>
        <p:spPr>
          <a:xfrm rot="0">
            <a:off x="-648704" y="5346250"/>
            <a:ext cx="7502402" cy="629198"/>
          </a:xfrm>
          <a:prstGeom prst="rect">
            <a:avLst/>
          </a:prstGeom>
        </p:spPr>
        <p:txBody>
          <a:bodyPr anchor="t" rtlCol="false" tIns="0" lIns="0" bIns="0" rIns="0">
            <a:spAutoFit/>
          </a:bodyPr>
          <a:lstStyle/>
          <a:p>
            <a:pPr algn="ctr">
              <a:lnSpc>
                <a:spcPts val="5219"/>
              </a:lnSpc>
              <a:spcBef>
                <a:spcPct val="0"/>
              </a:spcBef>
            </a:pPr>
            <a:r>
              <a:rPr lang="en-US" b="true" sz="3728" spc="-41">
                <a:solidFill>
                  <a:srgbClr val="FFFFFF"/>
                </a:solidFill>
                <a:latin typeface="IBM Plex Sans Condensed Bold"/>
                <a:ea typeface="IBM Plex Sans Condensed Bold"/>
                <a:cs typeface="IBM Plex Sans Condensed Bold"/>
                <a:sym typeface="IBM Plex Sans Condensed Bold"/>
              </a:rPr>
              <a:t>ANALYSIS       :   PYTHON</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2317437" y="2755661"/>
            <a:ext cx="12334931" cy="6217445"/>
          </a:xfrm>
          <a:custGeom>
            <a:avLst/>
            <a:gdLst/>
            <a:ahLst/>
            <a:cxnLst/>
            <a:rect r="r" b="b" t="t" l="l"/>
            <a:pathLst>
              <a:path h="6217445" w="12334931">
                <a:moveTo>
                  <a:pt x="0" y="0"/>
                </a:moveTo>
                <a:lnTo>
                  <a:pt x="12334930" y="0"/>
                </a:lnTo>
                <a:lnTo>
                  <a:pt x="12334930" y="6217445"/>
                </a:lnTo>
                <a:lnTo>
                  <a:pt x="0" y="6217445"/>
                </a:lnTo>
                <a:lnTo>
                  <a:pt x="0" y="0"/>
                </a:lnTo>
                <a:close/>
              </a:path>
            </a:pathLst>
          </a:custGeom>
          <a:blipFill>
            <a:blip r:embed="rId2"/>
            <a:stretch>
              <a:fillRect l="-16474" t="-1887" r="0" b="-1887"/>
            </a:stretch>
          </a:blipFill>
        </p:spPr>
      </p:sp>
      <p:sp>
        <p:nvSpPr>
          <p:cNvPr name="Freeform 3" id="3"/>
          <p:cNvSpPr/>
          <p:nvPr/>
        </p:nvSpPr>
        <p:spPr>
          <a:xfrm flipH="true" flipV="true" rot="-6759867">
            <a:off x="-8608922" y="629676"/>
            <a:ext cx="21100402" cy="13214127"/>
          </a:xfrm>
          <a:custGeom>
            <a:avLst/>
            <a:gdLst/>
            <a:ahLst/>
            <a:cxnLst/>
            <a:rect r="r" b="b" t="t" l="l"/>
            <a:pathLst>
              <a:path h="13214127" w="21100402">
                <a:moveTo>
                  <a:pt x="21100402" y="13214127"/>
                </a:moveTo>
                <a:lnTo>
                  <a:pt x="0" y="13214127"/>
                </a:lnTo>
                <a:lnTo>
                  <a:pt x="0" y="0"/>
                </a:lnTo>
                <a:lnTo>
                  <a:pt x="21100402" y="0"/>
                </a:lnTo>
                <a:lnTo>
                  <a:pt x="21100402" y="13214127"/>
                </a:lnTo>
                <a:close/>
              </a:path>
            </a:pathLst>
          </a:custGeom>
          <a:blipFill>
            <a:blip r:embed="rId3"/>
            <a:stretch>
              <a:fillRect l="0" t="0" r="0" b="0"/>
            </a:stretch>
          </a:blipFill>
        </p:spPr>
      </p:sp>
      <p:sp>
        <p:nvSpPr>
          <p:cNvPr name="Freeform 4" id="4"/>
          <p:cNvSpPr/>
          <p:nvPr/>
        </p:nvSpPr>
        <p:spPr>
          <a:xfrm flipH="false" flipV="false" rot="-9205315">
            <a:off x="10308261" y="-3086100"/>
            <a:ext cx="9212239" cy="8229600"/>
          </a:xfrm>
          <a:custGeom>
            <a:avLst/>
            <a:gdLst/>
            <a:ahLst/>
            <a:cxnLst/>
            <a:rect r="r" b="b" t="t" l="l"/>
            <a:pathLst>
              <a:path h="8229600" w="9212239">
                <a:moveTo>
                  <a:pt x="0" y="0"/>
                </a:moveTo>
                <a:lnTo>
                  <a:pt x="9212239" y="0"/>
                </a:lnTo>
                <a:lnTo>
                  <a:pt x="9212239" y="8229600"/>
                </a:lnTo>
                <a:lnTo>
                  <a:pt x="0" y="8229600"/>
                </a:lnTo>
                <a:lnTo>
                  <a:pt x="0" y="0"/>
                </a:lnTo>
                <a:close/>
              </a:path>
            </a:pathLst>
          </a:custGeom>
          <a:blipFill>
            <a:blip r:embed="rId4"/>
            <a:stretch>
              <a:fillRect l="0" t="0" r="0" b="0"/>
            </a:stretch>
          </a:blipFill>
        </p:spPr>
      </p:sp>
      <p:sp>
        <p:nvSpPr>
          <p:cNvPr name="TextBox 5" id="5"/>
          <p:cNvSpPr txBox="true"/>
          <p:nvPr/>
        </p:nvSpPr>
        <p:spPr>
          <a:xfrm rot="0">
            <a:off x="1028700" y="1538484"/>
            <a:ext cx="7456202" cy="957573"/>
          </a:xfrm>
          <a:prstGeom prst="rect">
            <a:avLst/>
          </a:prstGeom>
        </p:spPr>
        <p:txBody>
          <a:bodyPr anchor="t" rtlCol="false" tIns="0" lIns="0" bIns="0" rIns="0">
            <a:spAutoFit/>
          </a:bodyPr>
          <a:lstStyle/>
          <a:p>
            <a:pPr algn="l">
              <a:lnSpc>
                <a:spcPts val="7195"/>
              </a:lnSpc>
            </a:pPr>
            <a:r>
              <a:rPr lang="en-US" sz="5898" b="true">
                <a:solidFill>
                  <a:srgbClr val="FFFFFF"/>
                </a:solidFill>
                <a:latin typeface="Poppins Semi-Bold"/>
                <a:ea typeface="Poppins Semi-Bold"/>
                <a:cs typeface="Poppins Semi-Bold"/>
                <a:sym typeface="Poppins Semi-Bold"/>
              </a:rPr>
              <a:t>Expected output:</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DAGdf37fRBc</dc:identifier>
  <dcterms:modified xsi:type="dcterms:W3CDTF">2011-08-01T06:04:30Z</dcterms:modified>
  <cp:revision>1</cp:revision>
  <dc:title>AGRI HELP</dc:title>
</cp:coreProperties>
</file>